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6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5.xml" ContentType="application/vnd.openxmlformats-officedocument.presentationml.tags+xml"/>
  <Override PartName="/ppt/tags/tag2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34"/>
  </p:notesMasterIdLst>
  <p:sldIdLst>
    <p:sldId id="469" r:id="rId2"/>
    <p:sldId id="451" r:id="rId3"/>
    <p:sldId id="449" r:id="rId4"/>
    <p:sldId id="454" r:id="rId5"/>
    <p:sldId id="456" r:id="rId6"/>
    <p:sldId id="458" r:id="rId7"/>
    <p:sldId id="479" r:id="rId8"/>
    <p:sldId id="481" r:id="rId9"/>
    <p:sldId id="490" r:id="rId10"/>
    <p:sldId id="482" r:id="rId11"/>
    <p:sldId id="491" r:id="rId12"/>
    <p:sldId id="485" r:id="rId13"/>
    <p:sldId id="487" r:id="rId14"/>
    <p:sldId id="484" r:id="rId15"/>
    <p:sldId id="492" r:id="rId16"/>
    <p:sldId id="493" r:id="rId17"/>
    <p:sldId id="494" r:id="rId18"/>
    <p:sldId id="476" r:id="rId19"/>
    <p:sldId id="477" r:id="rId20"/>
    <p:sldId id="468" r:id="rId21"/>
    <p:sldId id="256" r:id="rId22"/>
    <p:sldId id="257" r:id="rId23"/>
    <p:sldId id="470" r:id="rId24"/>
    <p:sldId id="471" r:id="rId25"/>
    <p:sldId id="258" r:id="rId26"/>
    <p:sldId id="459" r:id="rId27"/>
    <p:sldId id="475" r:id="rId28"/>
    <p:sldId id="464" r:id="rId29"/>
    <p:sldId id="472" r:id="rId30"/>
    <p:sldId id="495" r:id="rId31"/>
    <p:sldId id="496" r:id="rId32"/>
    <p:sldId id="473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08" autoAdjust="0"/>
    <p:restoredTop sz="96338" autoAdjust="0"/>
  </p:normalViewPr>
  <p:slideViewPr>
    <p:cSldViewPr snapToGrid="0">
      <p:cViewPr varScale="1">
        <p:scale>
          <a:sx n="167" d="100"/>
          <a:sy n="167" d="100"/>
        </p:scale>
        <p:origin x="200" y="408"/>
      </p:cViewPr>
      <p:guideLst/>
    </p:cSldViewPr>
  </p:slideViewPr>
  <p:outlineViewPr>
    <p:cViewPr>
      <p:scale>
        <a:sx n="33" d="100"/>
        <a:sy n="33" d="100"/>
      </p:scale>
      <p:origin x="0" y="-294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16B805-7D03-439C-8611-A86FEAF28AEB}" type="doc">
      <dgm:prSet loTypeId="urn:microsoft.com/office/officeart/2005/8/layout/cycle8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fr-FR"/>
        </a:p>
      </dgm:t>
    </dgm:pt>
    <dgm:pt modelId="{94CFFE14-89C3-45AB-A063-8A1FA4F4DFB8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dirty="0"/>
            <a:t>Création de site internet et appli mobile</a:t>
          </a:r>
        </a:p>
      </dgm:t>
    </dgm:pt>
    <dgm:pt modelId="{C6433AC6-9DA4-4504-9F57-02A82E7F89C5}" type="parTrans" cxnId="{80D7FB68-1A82-452C-80C1-FA70264E73E9}">
      <dgm:prSet/>
      <dgm:spPr/>
      <dgm:t>
        <a:bodyPr/>
        <a:lstStyle/>
        <a:p>
          <a:endParaRPr lang="fr-FR"/>
        </a:p>
      </dgm:t>
    </dgm:pt>
    <dgm:pt modelId="{0A843275-AD6F-4315-8E09-444BAA8DFC87}" type="sibTrans" cxnId="{80D7FB68-1A82-452C-80C1-FA70264E73E9}">
      <dgm:prSet/>
      <dgm:spPr/>
      <dgm:t>
        <a:bodyPr/>
        <a:lstStyle/>
        <a:p>
          <a:endParaRPr lang="fr-FR"/>
        </a:p>
      </dgm:t>
    </dgm:pt>
    <dgm:pt modelId="{FFA6FB58-959D-4055-B491-19A52D51D87A}">
      <dgm:prSet/>
      <dgm:spPr/>
      <dgm:t>
        <a:bodyPr/>
        <a:lstStyle/>
        <a:p>
          <a:r>
            <a:rPr lang="fr-FR" dirty="0"/>
            <a:t>Recueil de données</a:t>
          </a:r>
        </a:p>
      </dgm:t>
    </dgm:pt>
    <dgm:pt modelId="{F054C21E-028F-4787-9EE0-D44EBDBEBEBC}" type="parTrans" cxnId="{0851E9BB-AFCF-41AD-B561-A3725B7DE1EB}">
      <dgm:prSet/>
      <dgm:spPr/>
      <dgm:t>
        <a:bodyPr/>
        <a:lstStyle/>
        <a:p>
          <a:endParaRPr lang="fr-FR"/>
        </a:p>
      </dgm:t>
    </dgm:pt>
    <dgm:pt modelId="{C44988F8-7C76-4E4E-A032-181C0489C92B}" type="sibTrans" cxnId="{0851E9BB-AFCF-41AD-B561-A3725B7DE1EB}">
      <dgm:prSet/>
      <dgm:spPr/>
      <dgm:t>
        <a:bodyPr/>
        <a:lstStyle/>
        <a:p>
          <a:endParaRPr lang="fr-FR"/>
        </a:p>
      </dgm:t>
    </dgm:pt>
    <dgm:pt modelId="{76DDAFA5-A798-4A1F-9089-2F4E06D57025}">
      <dgm:prSet/>
      <dgm:spPr/>
      <dgm:t>
        <a:bodyPr/>
        <a:lstStyle/>
        <a:p>
          <a:r>
            <a:rPr lang="fr-FR" dirty="0"/>
            <a:t>E-Learning</a:t>
          </a:r>
        </a:p>
      </dgm:t>
    </dgm:pt>
    <dgm:pt modelId="{11F0543D-42D7-4880-B185-D8674098A7A4}" type="parTrans" cxnId="{AFA27D5F-C235-4D90-B955-DD80F95D9E15}">
      <dgm:prSet/>
      <dgm:spPr/>
      <dgm:t>
        <a:bodyPr/>
        <a:lstStyle/>
        <a:p>
          <a:endParaRPr lang="fr-FR"/>
        </a:p>
      </dgm:t>
    </dgm:pt>
    <dgm:pt modelId="{9947171B-1013-4252-89F7-BF2C9D0F0E8E}" type="sibTrans" cxnId="{AFA27D5F-C235-4D90-B955-DD80F95D9E15}">
      <dgm:prSet/>
      <dgm:spPr/>
      <dgm:t>
        <a:bodyPr/>
        <a:lstStyle/>
        <a:p>
          <a:endParaRPr lang="fr-FR"/>
        </a:p>
      </dgm:t>
    </dgm:pt>
    <dgm:pt modelId="{9B3393BE-D02C-4DFE-885A-7507C1E6308B}">
      <dgm:prSet/>
      <dgm:spPr/>
      <dgm:t>
        <a:bodyPr/>
        <a:lstStyle/>
        <a:p>
          <a:r>
            <a:rPr lang="fr-FR" dirty="0"/>
            <a:t>Hébergement </a:t>
          </a:r>
          <a:r>
            <a:rPr lang="fr-FR" dirty="0" err="1"/>
            <a:t>RedCap</a:t>
          </a:r>
          <a:endParaRPr lang="fr-FR" dirty="0"/>
        </a:p>
      </dgm:t>
    </dgm:pt>
    <dgm:pt modelId="{A14812F8-29CF-433D-86F6-B26ACF0F33F5}" type="parTrans" cxnId="{D2CA0D76-E816-4CDD-BCD7-200D1E4BEA8B}">
      <dgm:prSet/>
      <dgm:spPr/>
      <dgm:t>
        <a:bodyPr/>
        <a:lstStyle/>
        <a:p>
          <a:endParaRPr lang="fr-FR"/>
        </a:p>
      </dgm:t>
    </dgm:pt>
    <dgm:pt modelId="{529B3882-8350-4590-BC2E-F2A9B3EC421B}" type="sibTrans" cxnId="{D2CA0D76-E816-4CDD-BCD7-200D1E4BEA8B}">
      <dgm:prSet/>
      <dgm:spPr/>
      <dgm:t>
        <a:bodyPr/>
        <a:lstStyle/>
        <a:p>
          <a:endParaRPr lang="fr-FR"/>
        </a:p>
      </dgm:t>
    </dgm:pt>
    <dgm:pt modelId="{068C7E94-AF7F-42C5-8C96-33E5971F54DD}">
      <dgm:prSet/>
      <dgm:spPr/>
      <dgm:t>
        <a:bodyPr/>
        <a:lstStyle/>
        <a:p>
          <a:r>
            <a:rPr lang="fr-FR" dirty="0"/>
            <a:t>Hébergement de santé</a:t>
          </a:r>
        </a:p>
      </dgm:t>
    </dgm:pt>
    <dgm:pt modelId="{8575EE6F-A70D-4DA6-93F0-7B5B1D7715E5}" type="parTrans" cxnId="{4ED6E858-DD10-4290-97A2-1CB06B7E67E8}">
      <dgm:prSet/>
      <dgm:spPr/>
      <dgm:t>
        <a:bodyPr/>
        <a:lstStyle/>
        <a:p>
          <a:endParaRPr lang="fr-FR"/>
        </a:p>
      </dgm:t>
    </dgm:pt>
    <dgm:pt modelId="{2E39B551-C49E-4A06-B764-3AEFB349133B}" type="sibTrans" cxnId="{4ED6E858-DD10-4290-97A2-1CB06B7E67E8}">
      <dgm:prSet/>
      <dgm:spPr/>
      <dgm:t>
        <a:bodyPr/>
        <a:lstStyle/>
        <a:p>
          <a:endParaRPr lang="fr-FR"/>
        </a:p>
      </dgm:t>
    </dgm:pt>
    <dgm:pt modelId="{A9EDEBE4-A380-46B8-8CCB-5AC4ADF38B4C}">
      <dgm:prSet/>
      <dgm:spPr/>
      <dgm:t>
        <a:bodyPr/>
        <a:lstStyle/>
        <a:p>
          <a:r>
            <a:rPr lang="fr-FR" dirty="0"/>
            <a:t>Développement sur mesure</a:t>
          </a:r>
        </a:p>
      </dgm:t>
    </dgm:pt>
    <dgm:pt modelId="{1B68FD39-5EB1-43B7-B841-8B03BE902EC4}" type="parTrans" cxnId="{8BDC9B8D-DADA-40B5-8210-A778DF893D0D}">
      <dgm:prSet/>
      <dgm:spPr/>
      <dgm:t>
        <a:bodyPr/>
        <a:lstStyle/>
        <a:p>
          <a:endParaRPr lang="fr-FR"/>
        </a:p>
      </dgm:t>
    </dgm:pt>
    <dgm:pt modelId="{3C5B6832-D0D0-4D0F-8294-23B8E5245B64}" type="sibTrans" cxnId="{8BDC9B8D-DADA-40B5-8210-A778DF893D0D}">
      <dgm:prSet/>
      <dgm:spPr/>
      <dgm:t>
        <a:bodyPr/>
        <a:lstStyle/>
        <a:p>
          <a:endParaRPr lang="fr-FR"/>
        </a:p>
      </dgm:t>
    </dgm:pt>
    <dgm:pt modelId="{5DD504A7-DFD5-544B-9811-856A9BB0A4A2}">
      <dgm:prSet/>
      <dgm:spPr/>
      <dgm:t>
        <a:bodyPr/>
        <a:lstStyle/>
        <a:p>
          <a:r>
            <a:rPr lang="fr-FR" dirty="0"/>
            <a:t>Data management et statistiques</a:t>
          </a:r>
        </a:p>
      </dgm:t>
    </dgm:pt>
    <dgm:pt modelId="{2A4AA50E-3CFC-6640-B116-15FBB1686359}" type="parTrans" cxnId="{7F4E1FD3-6C0B-AE4F-919A-896B5A0E3CEB}">
      <dgm:prSet/>
      <dgm:spPr/>
      <dgm:t>
        <a:bodyPr/>
        <a:lstStyle/>
        <a:p>
          <a:endParaRPr lang="fr-FR"/>
        </a:p>
      </dgm:t>
    </dgm:pt>
    <dgm:pt modelId="{B6685777-42A0-F34C-8DD9-0FE2E359D8FE}" type="sibTrans" cxnId="{7F4E1FD3-6C0B-AE4F-919A-896B5A0E3CEB}">
      <dgm:prSet/>
      <dgm:spPr/>
      <dgm:t>
        <a:bodyPr/>
        <a:lstStyle/>
        <a:p>
          <a:endParaRPr lang="fr-FR"/>
        </a:p>
      </dgm:t>
    </dgm:pt>
    <dgm:pt modelId="{4143AEBE-763E-4B69-8957-200BEF1A9D96}" type="pres">
      <dgm:prSet presAssocID="{A716B805-7D03-439C-8611-A86FEAF28AEB}" presName="compositeShape" presStyleCnt="0">
        <dgm:presLayoutVars>
          <dgm:chMax val="7"/>
          <dgm:dir/>
          <dgm:resizeHandles val="exact"/>
        </dgm:presLayoutVars>
      </dgm:prSet>
      <dgm:spPr/>
    </dgm:pt>
    <dgm:pt modelId="{3FBFE016-AAE5-4CFD-B51D-309D262F787F}" type="pres">
      <dgm:prSet presAssocID="{A716B805-7D03-439C-8611-A86FEAF28AEB}" presName="wedge1" presStyleLbl="node1" presStyleIdx="0" presStyleCnt="7"/>
      <dgm:spPr/>
    </dgm:pt>
    <dgm:pt modelId="{04FABDA9-77C3-425E-B248-1A0432C795A2}" type="pres">
      <dgm:prSet presAssocID="{A716B805-7D03-439C-8611-A86FEAF28AEB}" presName="dummy1a" presStyleCnt="0"/>
      <dgm:spPr/>
    </dgm:pt>
    <dgm:pt modelId="{64C03BB9-8AEF-406B-B379-BEFDBABFD895}" type="pres">
      <dgm:prSet presAssocID="{A716B805-7D03-439C-8611-A86FEAF28AEB}" presName="dummy1b" presStyleCnt="0"/>
      <dgm:spPr/>
    </dgm:pt>
    <dgm:pt modelId="{802209FD-2172-4EE9-A341-5BBED0EE37CE}" type="pres">
      <dgm:prSet presAssocID="{A716B805-7D03-439C-8611-A86FEAF28AEB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82481939-D284-4DDD-BC84-3E8DE3133386}" type="pres">
      <dgm:prSet presAssocID="{A716B805-7D03-439C-8611-A86FEAF28AEB}" presName="wedge2" presStyleLbl="node1" presStyleIdx="1" presStyleCnt="7"/>
      <dgm:spPr/>
    </dgm:pt>
    <dgm:pt modelId="{3BD29C7B-98E8-44F3-8AAA-BB4BDE2A08CA}" type="pres">
      <dgm:prSet presAssocID="{A716B805-7D03-439C-8611-A86FEAF28AEB}" presName="dummy2a" presStyleCnt="0"/>
      <dgm:spPr/>
    </dgm:pt>
    <dgm:pt modelId="{D2669ECA-6090-4D3B-960B-EBF42BB595E6}" type="pres">
      <dgm:prSet presAssocID="{A716B805-7D03-439C-8611-A86FEAF28AEB}" presName="dummy2b" presStyleCnt="0"/>
      <dgm:spPr/>
    </dgm:pt>
    <dgm:pt modelId="{8D93DBBF-AE8A-486F-BCA3-9B56A2A46059}" type="pres">
      <dgm:prSet presAssocID="{A716B805-7D03-439C-8611-A86FEAF28AEB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3A2AA1AC-5EF4-4843-AA70-284921CDCAF3}" type="pres">
      <dgm:prSet presAssocID="{A716B805-7D03-439C-8611-A86FEAF28AEB}" presName="wedge3" presStyleLbl="node1" presStyleIdx="2" presStyleCnt="7"/>
      <dgm:spPr/>
    </dgm:pt>
    <dgm:pt modelId="{59126E81-E95F-4E8B-A83C-0386CF005A4C}" type="pres">
      <dgm:prSet presAssocID="{A716B805-7D03-439C-8611-A86FEAF28AEB}" presName="dummy3a" presStyleCnt="0"/>
      <dgm:spPr/>
    </dgm:pt>
    <dgm:pt modelId="{0EB52F8A-E335-43AC-B0DF-139385D8563A}" type="pres">
      <dgm:prSet presAssocID="{A716B805-7D03-439C-8611-A86FEAF28AEB}" presName="dummy3b" presStyleCnt="0"/>
      <dgm:spPr/>
    </dgm:pt>
    <dgm:pt modelId="{4DADF864-8CA7-43F4-B4A3-99EB8BB7FBEA}" type="pres">
      <dgm:prSet presAssocID="{A716B805-7D03-439C-8611-A86FEAF28AEB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F58882F4-3236-4ED6-BAE4-6FC97D6117BA}" type="pres">
      <dgm:prSet presAssocID="{A716B805-7D03-439C-8611-A86FEAF28AEB}" presName="wedge4" presStyleLbl="node1" presStyleIdx="3" presStyleCnt="7"/>
      <dgm:spPr/>
    </dgm:pt>
    <dgm:pt modelId="{DC912C52-A807-4766-8E2E-F19B17FE6ACB}" type="pres">
      <dgm:prSet presAssocID="{A716B805-7D03-439C-8611-A86FEAF28AEB}" presName="dummy4a" presStyleCnt="0"/>
      <dgm:spPr/>
    </dgm:pt>
    <dgm:pt modelId="{8DF9D08C-41A6-4A20-ACC9-9458E2EACB5D}" type="pres">
      <dgm:prSet presAssocID="{A716B805-7D03-439C-8611-A86FEAF28AEB}" presName="dummy4b" presStyleCnt="0"/>
      <dgm:spPr/>
    </dgm:pt>
    <dgm:pt modelId="{41BA5492-C75B-4E41-BB3C-EB7E7F95798D}" type="pres">
      <dgm:prSet presAssocID="{A716B805-7D03-439C-8611-A86FEAF28AEB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566C467D-CE2A-4F77-B662-E45AC7D8E4CB}" type="pres">
      <dgm:prSet presAssocID="{A716B805-7D03-439C-8611-A86FEAF28AEB}" presName="wedge5" presStyleLbl="node1" presStyleIdx="4" presStyleCnt="7"/>
      <dgm:spPr/>
    </dgm:pt>
    <dgm:pt modelId="{D0AA0827-97A0-4F4F-ABA2-4E7A7BC72CF7}" type="pres">
      <dgm:prSet presAssocID="{A716B805-7D03-439C-8611-A86FEAF28AEB}" presName="dummy5a" presStyleCnt="0"/>
      <dgm:spPr/>
    </dgm:pt>
    <dgm:pt modelId="{5B08EFD9-CE85-44A2-B5A5-C2E5392644EB}" type="pres">
      <dgm:prSet presAssocID="{A716B805-7D03-439C-8611-A86FEAF28AEB}" presName="dummy5b" presStyleCnt="0"/>
      <dgm:spPr/>
    </dgm:pt>
    <dgm:pt modelId="{531A8788-DB2F-47A1-BC4D-EBF5DACCD05E}" type="pres">
      <dgm:prSet presAssocID="{A716B805-7D03-439C-8611-A86FEAF28AEB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0C471CA1-DFB8-4B69-B055-D513B97D84FD}" type="pres">
      <dgm:prSet presAssocID="{A716B805-7D03-439C-8611-A86FEAF28AEB}" presName="wedge6" presStyleLbl="node1" presStyleIdx="5" presStyleCnt="7"/>
      <dgm:spPr/>
    </dgm:pt>
    <dgm:pt modelId="{BF56A8DF-B398-4EBE-9479-270B1891FBE1}" type="pres">
      <dgm:prSet presAssocID="{A716B805-7D03-439C-8611-A86FEAF28AEB}" presName="dummy6a" presStyleCnt="0"/>
      <dgm:spPr/>
    </dgm:pt>
    <dgm:pt modelId="{258022A7-4733-4F2E-A3A9-5D86DB79951A}" type="pres">
      <dgm:prSet presAssocID="{A716B805-7D03-439C-8611-A86FEAF28AEB}" presName="dummy6b" presStyleCnt="0"/>
      <dgm:spPr/>
    </dgm:pt>
    <dgm:pt modelId="{AA1765AD-A0A8-4F12-81E0-888B822B4907}" type="pres">
      <dgm:prSet presAssocID="{A716B805-7D03-439C-8611-A86FEAF28AEB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644D6ED7-EFEA-4CAE-AC43-9F1BB4AC7154}" type="pres">
      <dgm:prSet presAssocID="{A716B805-7D03-439C-8611-A86FEAF28AEB}" presName="wedge7" presStyleLbl="node1" presStyleIdx="6" presStyleCnt="7"/>
      <dgm:spPr/>
    </dgm:pt>
    <dgm:pt modelId="{50D01C78-73AA-4684-AB39-F213793EED35}" type="pres">
      <dgm:prSet presAssocID="{A716B805-7D03-439C-8611-A86FEAF28AEB}" presName="dummy7a" presStyleCnt="0"/>
      <dgm:spPr/>
    </dgm:pt>
    <dgm:pt modelId="{23A79CD0-73D5-42BE-8782-F14298E91798}" type="pres">
      <dgm:prSet presAssocID="{A716B805-7D03-439C-8611-A86FEAF28AEB}" presName="dummy7b" presStyleCnt="0"/>
      <dgm:spPr/>
    </dgm:pt>
    <dgm:pt modelId="{81E1ACF2-F6F2-4790-A95C-889AB4800D70}" type="pres">
      <dgm:prSet presAssocID="{A716B805-7D03-439C-8611-A86FEAF28AEB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  <dgm:pt modelId="{028FCFC7-6595-4289-AF44-C3A2C6A102D6}" type="pres">
      <dgm:prSet presAssocID="{0A843275-AD6F-4315-8E09-444BAA8DFC87}" presName="arrowWedge1" presStyleLbl="fgSibTrans2D1" presStyleIdx="0" presStyleCnt="7"/>
      <dgm:spPr/>
    </dgm:pt>
    <dgm:pt modelId="{1BB53568-3661-7645-832D-909D91643717}" type="pres">
      <dgm:prSet presAssocID="{3C5B6832-D0D0-4D0F-8294-23B8E5245B64}" presName="arrowWedge2" presStyleLbl="fgSibTrans2D1" presStyleIdx="1" presStyleCnt="7"/>
      <dgm:spPr/>
    </dgm:pt>
    <dgm:pt modelId="{A5820808-5266-A447-9FD7-53238E344178}" type="pres">
      <dgm:prSet presAssocID="{9947171B-1013-4252-89F7-BF2C9D0F0E8E}" presName="arrowWedge3" presStyleLbl="fgSibTrans2D1" presStyleIdx="2" presStyleCnt="7"/>
      <dgm:spPr/>
    </dgm:pt>
    <dgm:pt modelId="{9820FBC7-8916-674F-ADAC-2D75C5E3C009}" type="pres">
      <dgm:prSet presAssocID="{529B3882-8350-4590-BC2E-F2A9B3EC421B}" presName="arrowWedge4" presStyleLbl="fgSibTrans2D1" presStyleIdx="3" presStyleCnt="7"/>
      <dgm:spPr/>
    </dgm:pt>
    <dgm:pt modelId="{98CDD65A-DBBA-1D4B-8326-347DDA9E750A}" type="pres">
      <dgm:prSet presAssocID="{C44988F8-7C76-4E4E-A032-181C0489C92B}" presName="arrowWedge5" presStyleLbl="fgSibTrans2D1" presStyleIdx="4" presStyleCnt="7"/>
      <dgm:spPr/>
    </dgm:pt>
    <dgm:pt modelId="{F4A1173A-2FC6-2341-A99D-FDCCFA1FEF78}" type="pres">
      <dgm:prSet presAssocID="{B6685777-42A0-F34C-8DD9-0FE2E359D8FE}" presName="arrowWedge6" presStyleLbl="fgSibTrans2D1" presStyleIdx="5" presStyleCnt="7"/>
      <dgm:spPr/>
    </dgm:pt>
    <dgm:pt modelId="{6A934627-C5F4-1940-B712-ABFAAB63EAFC}" type="pres">
      <dgm:prSet presAssocID="{2E39B551-C49E-4A06-B764-3AEFB349133B}" presName="arrowWedge7" presStyleLbl="fgSibTrans2D1" presStyleIdx="6" presStyleCnt="7"/>
      <dgm:spPr/>
    </dgm:pt>
  </dgm:ptLst>
  <dgm:cxnLst>
    <dgm:cxn modelId="{E45B3520-5C92-0943-91E9-98E24A6BC63D}" type="presOf" srcId="{A9EDEBE4-A380-46B8-8CCB-5AC4ADF38B4C}" destId="{82481939-D284-4DDD-BC84-3E8DE3133386}" srcOrd="0" destOrd="0" presId="urn:microsoft.com/office/officeart/2005/8/layout/cycle8"/>
    <dgm:cxn modelId="{9346293F-A93B-5446-BE07-A59FDAAF520D}" type="presOf" srcId="{FFA6FB58-959D-4055-B491-19A52D51D87A}" destId="{531A8788-DB2F-47A1-BC4D-EBF5DACCD05E}" srcOrd="1" destOrd="0" presId="urn:microsoft.com/office/officeart/2005/8/layout/cycle8"/>
    <dgm:cxn modelId="{CFD9BE57-9197-1446-886F-1D4BB1A103E1}" type="presOf" srcId="{76DDAFA5-A798-4A1F-9089-2F4E06D57025}" destId="{4DADF864-8CA7-43F4-B4A3-99EB8BB7FBEA}" srcOrd="1" destOrd="0" presId="urn:microsoft.com/office/officeart/2005/8/layout/cycle8"/>
    <dgm:cxn modelId="{4ED6E858-DD10-4290-97A2-1CB06B7E67E8}" srcId="{A716B805-7D03-439C-8611-A86FEAF28AEB}" destId="{068C7E94-AF7F-42C5-8C96-33E5971F54DD}" srcOrd="6" destOrd="0" parTransId="{8575EE6F-A70D-4DA6-93F0-7B5B1D7715E5}" sibTransId="{2E39B551-C49E-4A06-B764-3AEFB349133B}"/>
    <dgm:cxn modelId="{AFA27D5F-C235-4D90-B955-DD80F95D9E15}" srcId="{A716B805-7D03-439C-8611-A86FEAF28AEB}" destId="{76DDAFA5-A798-4A1F-9089-2F4E06D57025}" srcOrd="2" destOrd="0" parTransId="{11F0543D-42D7-4880-B185-D8674098A7A4}" sibTransId="{9947171B-1013-4252-89F7-BF2C9D0F0E8E}"/>
    <dgm:cxn modelId="{80D7FB68-1A82-452C-80C1-FA70264E73E9}" srcId="{A716B805-7D03-439C-8611-A86FEAF28AEB}" destId="{94CFFE14-89C3-45AB-A063-8A1FA4F4DFB8}" srcOrd="0" destOrd="0" parTransId="{C6433AC6-9DA4-4504-9F57-02A82E7F89C5}" sibTransId="{0A843275-AD6F-4315-8E09-444BAA8DFC87}"/>
    <dgm:cxn modelId="{645C6C6A-13ED-4747-A291-21F4C602DBC3}" type="presOf" srcId="{94CFFE14-89C3-45AB-A063-8A1FA4F4DFB8}" destId="{3FBFE016-AAE5-4CFD-B51D-309D262F787F}" srcOrd="0" destOrd="0" presId="urn:microsoft.com/office/officeart/2005/8/layout/cycle8"/>
    <dgm:cxn modelId="{D4449874-C2C2-2548-B2C6-C930E9E4E8A2}" type="presOf" srcId="{5DD504A7-DFD5-544B-9811-856A9BB0A4A2}" destId="{0C471CA1-DFB8-4B69-B055-D513B97D84FD}" srcOrd="0" destOrd="0" presId="urn:microsoft.com/office/officeart/2005/8/layout/cycle8"/>
    <dgm:cxn modelId="{D2CA0D76-E816-4CDD-BCD7-200D1E4BEA8B}" srcId="{A716B805-7D03-439C-8611-A86FEAF28AEB}" destId="{9B3393BE-D02C-4DFE-885A-7507C1E6308B}" srcOrd="3" destOrd="0" parTransId="{A14812F8-29CF-433D-86F6-B26ACF0F33F5}" sibTransId="{529B3882-8350-4590-BC2E-F2A9B3EC421B}"/>
    <dgm:cxn modelId="{8BDC9B8D-DADA-40B5-8210-A778DF893D0D}" srcId="{A716B805-7D03-439C-8611-A86FEAF28AEB}" destId="{A9EDEBE4-A380-46B8-8CCB-5AC4ADF38B4C}" srcOrd="1" destOrd="0" parTransId="{1B68FD39-5EB1-43B7-B841-8B03BE902EC4}" sibTransId="{3C5B6832-D0D0-4D0F-8294-23B8E5245B64}"/>
    <dgm:cxn modelId="{4D531D91-E2AF-9A4B-BFC5-AE60BFDBF4FB}" type="presOf" srcId="{5DD504A7-DFD5-544B-9811-856A9BB0A4A2}" destId="{AA1765AD-A0A8-4F12-81E0-888B822B4907}" srcOrd="1" destOrd="0" presId="urn:microsoft.com/office/officeart/2005/8/layout/cycle8"/>
    <dgm:cxn modelId="{77520996-E4F3-4B40-997F-EE2AB4DFCF73}" type="presOf" srcId="{A716B805-7D03-439C-8611-A86FEAF28AEB}" destId="{4143AEBE-763E-4B69-8957-200BEF1A9D96}" srcOrd="0" destOrd="0" presId="urn:microsoft.com/office/officeart/2005/8/layout/cycle8"/>
    <dgm:cxn modelId="{7EAB0F9C-5013-0C41-98C1-672D139E1764}" type="presOf" srcId="{FFA6FB58-959D-4055-B491-19A52D51D87A}" destId="{566C467D-CE2A-4F77-B662-E45AC7D8E4CB}" srcOrd="0" destOrd="0" presId="urn:microsoft.com/office/officeart/2005/8/layout/cycle8"/>
    <dgm:cxn modelId="{0F5E08B1-46B9-A246-96D8-E22B6826CF92}" type="presOf" srcId="{A9EDEBE4-A380-46B8-8CCB-5AC4ADF38B4C}" destId="{8D93DBBF-AE8A-486F-BCA3-9B56A2A46059}" srcOrd="1" destOrd="0" presId="urn:microsoft.com/office/officeart/2005/8/layout/cycle8"/>
    <dgm:cxn modelId="{8569B1B6-6A82-2E4D-9A2E-4D5425AF29B0}" type="presOf" srcId="{76DDAFA5-A798-4A1F-9089-2F4E06D57025}" destId="{3A2AA1AC-5EF4-4843-AA70-284921CDCAF3}" srcOrd="0" destOrd="0" presId="urn:microsoft.com/office/officeart/2005/8/layout/cycle8"/>
    <dgm:cxn modelId="{0851E9BB-AFCF-41AD-B561-A3725B7DE1EB}" srcId="{A716B805-7D03-439C-8611-A86FEAF28AEB}" destId="{FFA6FB58-959D-4055-B491-19A52D51D87A}" srcOrd="4" destOrd="0" parTransId="{F054C21E-028F-4787-9EE0-D44EBDBEBEBC}" sibTransId="{C44988F8-7C76-4E4E-A032-181C0489C92B}"/>
    <dgm:cxn modelId="{7F4E1FD3-6C0B-AE4F-919A-896B5A0E3CEB}" srcId="{A716B805-7D03-439C-8611-A86FEAF28AEB}" destId="{5DD504A7-DFD5-544B-9811-856A9BB0A4A2}" srcOrd="5" destOrd="0" parTransId="{2A4AA50E-3CFC-6640-B116-15FBB1686359}" sibTransId="{B6685777-42A0-F34C-8DD9-0FE2E359D8FE}"/>
    <dgm:cxn modelId="{0B9A6FD7-F1A4-C645-B684-AD7262A40BAB}" type="presOf" srcId="{9B3393BE-D02C-4DFE-885A-7507C1E6308B}" destId="{F58882F4-3236-4ED6-BAE4-6FC97D6117BA}" srcOrd="0" destOrd="0" presId="urn:microsoft.com/office/officeart/2005/8/layout/cycle8"/>
    <dgm:cxn modelId="{57372CE9-641F-6148-B421-2EFB42A95D81}" type="presOf" srcId="{9B3393BE-D02C-4DFE-885A-7507C1E6308B}" destId="{41BA5492-C75B-4E41-BB3C-EB7E7F95798D}" srcOrd="1" destOrd="0" presId="urn:microsoft.com/office/officeart/2005/8/layout/cycle8"/>
    <dgm:cxn modelId="{FEF84BEF-A59F-E24F-9495-C2283AF519A9}" type="presOf" srcId="{94CFFE14-89C3-45AB-A063-8A1FA4F4DFB8}" destId="{802209FD-2172-4EE9-A341-5BBED0EE37CE}" srcOrd="1" destOrd="0" presId="urn:microsoft.com/office/officeart/2005/8/layout/cycle8"/>
    <dgm:cxn modelId="{C0780BFC-590F-6143-8E27-D3D01D151AEF}" type="presOf" srcId="{068C7E94-AF7F-42C5-8C96-33E5971F54DD}" destId="{81E1ACF2-F6F2-4790-A95C-889AB4800D70}" srcOrd="1" destOrd="0" presId="urn:microsoft.com/office/officeart/2005/8/layout/cycle8"/>
    <dgm:cxn modelId="{CE366BFF-EBF6-A84A-BC97-68BF85F49802}" type="presOf" srcId="{068C7E94-AF7F-42C5-8C96-33E5971F54DD}" destId="{644D6ED7-EFEA-4CAE-AC43-9F1BB4AC7154}" srcOrd="0" destOrd="0" presId="urn:microsoft.com/office/officeart/2005/8/layout/cycle8"/>
    <dgm:cxn modelId="{96F40391-2171-BC45-BEEE-5115C9D35F39}" type="presParOf" srcId="{4143AEBE-763E-4B69-8957-200BEF1A9D96}" destId="{3FBFE016-AAE5-4CFD-B51D-309D262F787F}" srcOrd="0" destOrd="0" presId="urn:microsoft.com/office/officeart/2005/8/layout/cycle8"/>
    <dgm:cxn modelId="{DFE187A4-FF93-F64D-8999-0A463C931A37}" type="presParOf" srcId="{4143AEBE-763E-4B69-8957-200BEF1A9D96}" destId="{04FABDA9-77C3-425E-B248-1A0432C795A2}" srcOrd="1" destOrd="0" presId="urn:microsoft.com/office/officeart/2005/8/layout/cycle8"/>
    <dgm:cxn modelId="{25CCEC2F-5D42-9E4F-955F-096705289E8D}" type="presParOf" srcId="{4143AEBE-763E-4B69-8957-200BEF1A9D96}" destId="{64C03BB9-8AEF-406B-B379-BEFDBABFD895}" srcOrd="2" destOrd="0" presId="urn:microsoft.com/office/officeart/2005/8/layout/cycle8"/>
    <dgm:cxn modelId="{3DE11CDF-9266-7E41-AE55-3E36D1CF49CD}" type="presParOf" srcId="{4143AEBE-763E-4B69-8957-200BEF1A9D96}" destId="{802209FD-2172-4EE9-A341-5BBED0EE37CE}" srcOrd="3" destOrd="0" presId="urn:microsoft.com/office/officeart/2005/8/layout/cycle8"/>
    <dgm:cxn modelId="{AAE4E62F-AE8C-6F4D-8723-E3767532BEB3}" type="presParOf" srcId="{4143AEBE-763E-4B69-8957-200BEF1A9D96}" destId="{82481939-D284-4DDD-BC84-3E8DE3133386}" srcOrd="4" destOrd="0" presId="urn:microsoft.com/office/officeart/2005/8/layout/cycle8"/>
    <dgm:cxn modelId="{4E35A255-E518-B04D-AECA-F4CF0188B6CB}" type="presParOf" srcId="{4143AEBE-763E-4B69-8957-200BEF1A9D96}" destId="{3BD29C7B-98E8-44F3-8AAA-BB4BDE2A08CA}" srcOrd="5" destOrd="0" presId="urn:microsoft.com/office/officeart/2005/8/layout/cycle8"/>
    <dgm:cxn modelId="{3BBA1827-FA1B-0141-8CC7-ADFA07A025E5}" type="presParOf" srcId="{4143AEBE-763E-4B69-8957-200BEF1A9D96}" destId="{D2669ECA-6090-4D3B-960B-EBF42BB595E6}" srcOrd="6" destOrd="0" presId="urn:microsoft.com/office/officeart/2005/8/layout/cycle8"/>
    <dgm:cxn modelId="{3D03604B-A872-D942-ACD5-6594643B27FC}" type="presParOf" srcId="{4143AEBE-763E-4B69-8957-200BEF1A9D96}" destId="{8D93DBBF-AE8A-486F-BCA3-9B56A2A46059}" srcOrd="7" destOrd="0" presId="urn:microsoft.com/office/officeart/2005/8/layout/cycle8"/>
    <dgm:cxn modelId="{597655B3-5B6C-F643-9AD4-E8E30423B1E4}" type="presParOf" srcId="{4143AEBE-763E-4B69-8957-200BEF1A9D96}" destId="{3A2AA1AC-5EF4-4843-AA70-284921CDCAF3}" srcOrd="8" destOrd="0" presId="urn:microsoft.com/office/officeart/2005/8/layout/cycle8"/>
    <dgm:cxn modelId="{9165F378-EEAA-184E-987C-B1D1F852D44D}" type="presParOf" srcId="{4143AEBE-763E-4B69-8957-200BEF1A9D96}" destId="{59126E81-E95F-4E8B-A83C-0386CF005A4C}" srcOrd="9" destOrd="0" presId="urn:microsoft.com/office/officeart/2005/8/layout/cycle8"/>
    <dgm:cxn modelId="{50475672-8BCB-B646-B833-4414892F228C}" type="presParOf" srcId="{4143AEBE-763E-4B69-8957-200BEF1A9D96}" destId="{0EB52F8A-E335-43AC-B0DF-139385D8563A}" srcOrd="10" destOrd="0" presId="urn:microsoft.com/office/officeart/2005/8/layout/cycle8"/>
    <dgm:cxn modelId="{FFFAFFEA-B4A0-E24A-90AA-E6BE9AF29F8A}" type="presParOf" srcId="{4143AEBE-763E-4B69-8957-200BEF1A9D96}" destId="{4DADF864-8CA7-43F4-B4A3-99EB8BB7FBEA}" srcOrd="11" destOrd="0" presId="urn:microsoft.com/office/officeart/2005/8/layout/cycle8"/>
    <dgm:cxn modelId="{C16606BD-8150-F643-ABE5-1AD7D3AC1082}" type="presParOf" srcId="{4143AEBE-763E-4B69-8957-200BEF1A9D96}" destId="{F58882F4-3236-4ED6-BAE4-6FC97D6117BA}" srcOrd="12" destOrd="0" presId="urn:microsoft.com/office/officeart/2005/8/layout/cycle8"/>
    <dgm:cxn modelId="{1300545F-C171-9045-BDC2-6AB6342F8FCF}" type="presParOf" srcId="{4143AEBE-763E-4B69-8957-200BEF1A9D96}" destId="{DC912C52-A807-4766-8E2E-F19B17FE6ACB}" srcOrd="13" destOrd="0" presId="urn:microsoft.com/office/officeart/2005/8/layout/cycle8"/>
    <dgm:cxn modelId="{D37732DE-4823-3042-8FA5-F5A10BB531DB}" type="presParOf" srcId="{4143AEBE-763E-4B69-8957-200BEF1A9D96}" destId="{8DF9D08C-41A6-4A20-ACC9-9458E2EACB5D}" srcOrd="14" destOrd="0" presId="urn:microsoft.com/office/officeart/2005/8/layout/cycle8"/>
    <dgm:cxn modelId="{000B850A-9A28-BC42-A745-5AFB656E7F95}" type="presParOf" srcId="{4143AEBE-763E-4B69-8957-200BEF1A9D96}" destId="{41BA5492-C75B-4E41-BB3C-EB7E7F95798D}" srcOrd="15" destOrd="0" presId="urn:microsoft.com/office/officeart/2005/8/layout/cycle8"/>
    <dgm:cxn modelId="{0869016B-4397-7A4C-901A-F694A51E2CEC}" type="presParOf" srcId="{4143AEBE-763E-4B69-8957-200BEF1A9D96}" destId="{566C467D-CE2A-4F77-B662-E45AC7D8E4CB}" srcOrd="16" destOrd="0" presId="urn:microsoft.com/office/officeart/2005/8/layout/cycle8"/>
    <dgm:cxn modelId="{4FB2E32F-0AD3-F841-BAB6-ACF3A4DB4B6F}" type="presParOf" srcId="{4143AEBE-763E-4B69-8957-200BEF1A9D96}" destId="{D0AA0827-97A0-4F4F-ABA2-4E7A7BC72CF7}" srcOrd="17" destOrd="0" presId="urn:microsoft.com/office/officeart/2005/8/layout/cycle8"/>
    <dgm:cxn modelId="{9E6A7E90-87C7-624A-8E6D-59B4E44EB085}" type="presParOf" srcId="{4143AEBE-763E-4B69-8957-200BEF1A9D96}" destId="{5B08EFD9-CE85-44A2-B5A5-C2E5392644EB}" srcOrd="18" destOrd="0" presId="urn:microsoft.com/office/officeart/2005/8/layout/cycle8"/>
    <dgm:cxn modelId="{AFE81C1D-F2A2-9D49-8361-6AE8C27E13F2}" type="presParOf" srcId="{4143AEBE-763E-4B69-8957-200BEF1A9D96}" destId="{531A8788-DB2F-47A1-BC4D-EBF5DACCD05E}" srcOrd="19" destOrd="0" presId="urn:microsoft.com/office/officeart/2005/8/layout/cycle8"/>
    <dgm:cxn modelId="{B48367B4-F596-4E4E-8F4A-87E24A926DE0}" type="presParOf" srcId="{4143AEBE-763E-4B69-8957-200BEF1A9D96}" destId="{0C471CA1-DFB8-4B69-B055-D513B97D84FD}" srcOrd="20" destOrd="0" presId="urn:microsoft.com/office/officeart/2005/8/layout/cycle8"/>
    <dgm:cxn modelId="{A69F3257-F2DD-BD47-8E8C-EE584072494E}" type="presParOf" srcId="{4143AEBE-763E-4B69-8957-200BEF1A9D96}" destId="{BF56A8DF-B398-4EBE-9479-270B1891FBE1}" srcOrd="21" destOrd="0" presId="urn:microsoft.com/office/officeart/2005/8/layout/cycle8"/>
    <dgm:cxn modelId="{3914CB76-DF54-BC43-8DA5-D31CE2E889F9}" type="presParOf" srcId="{4143AEBE-763E-4B69-8957-200BEF1A9D96}" destId="{258022A7-4733-4F2E-A3A9-5D86DB79951A}" srcOrd="22" destOrd="0" presId="urn:microsoft.com/office/officeart/2005/8/layout/cycle8"/>
    <dgm:cxn modelId="{543F9210-6302-0D48-8C80-745D8BB41045}" type="presParOf" srcId="{4143AEBE-763E-4B69-8957-200BEF1A9D96}" destId="{AA1765AD-A0A8-4F12-81E0-888B822B4907}" srcOrd="23" destOrd="0" presId="urn:microsoft.com/office/officeart/2005/8/layout/cycle8"/>
    <dgm:cxn modelId="{330E8E0F-DD2C-9D4F-8A62-6FA6A6B33220}" type="presParOf" srcId="{4143AEBE-763E-4B69-8957-200BEF1A9D96}" destId="{644D6ED7-EFEA-4CAE-AC43-9F1BB4AC7154}" srcOrd="24" destOrd="0" presId="urn:microsoft.com/office/officeart/2005/8/layout/cycle8"/>
    <dgm:cxn modelId="{563ABC1C-95DF-664D-9BD6-3EC9382113A3}" type="presParOf" srcId="{4143AEBE-763E-4B69-8957-200BEF1A9D96}" destId="{50D01C78-73AA-4684-AB39-F213793EED35}" srcOrd="25" destOrd="0" presId="urn:microsoft.com/office/officeart/2005/8/layout/cycle8"/>
    <dgm:cxn modelId="{CB9AB32D-D183-9740-AA39-DE42C9E05E6A}" type="presParOf" srcId="{4143AEBE-763E-4B69-8957-200BEF1A9D96}" destId="{23A79CD0-73D5-42BE-8782-F14298E91798}" srcOrd="26" destOrd="0" presId="urn:microsoft.com/office/officeart/2005/8/layout/cycle8"/>
    <dgm:cxn modelId="{E1302BBC-6CB0-1348-946D-F521D8FF1E5F}" type="presParOf" srcId="{4143AEBE-763E-4B69-8957-200BEF1A9D96}" destId="{81E1ACF2-F6F2-4790-A95C-889AB4800D70}" srcOrd="27" destOrd="0" presId="urn:microsoft.com/office/officeart/2005/8/layout/cycle8"/>
    <dgm:cxn modelId="{A83E86F9-C1D7-6E49-8609-93DB9DDC0FAC}" type="presParOf" srcId="{4143AEBE-763E-4B69-8957-200BEF1A9D96}" destId="{028FCFC7-6595-4289-AF44-C3A2C6A102D6}" srcOrd="28" destOrd="0" presId="urn:microsoft.com/office/officeart/2005/8/layout/cycle8"/>
    <dgm:cxn modelId="{A93E219D-E0C2-E948-A58F-5DF4CFB09B4E}" type="presParOf" srcId="{4143AEBE-763E-4B69-8957-200BEF1A9D96}" destId="{1BB53568-3661-7645-832D-909D91643717}" srcOrd="29" destOrd="0" presId="urn:microsoft.com/office/officeart/2005/8/layout/cycle8"/>
    <dgm:cxn modelId="{3684A09A-357D-014B-943C-62370051B358}" type="presParOf" srcId="{4143AEBE-763E-4B69-8957-200BEF1A9D96}" destId="{A5820808-5266-A447-9FD7-53238E344178}" srcOrd="30" destOrd="0" presId="urn:microsoft.com/office/officeart/2005/8/layout/cycle8"/>
    <dgm:cxn modelId="{E4AA75A9-F41D-DD4B-87D7-1A95C5BF7AC3}" type="presParOf" srcId="{4143AEBE-763E-4B69-8957-200BEF1A9D96}" destId="{9820FBC7-8916-674F-ADAC-2D75C5E3C009}" srcOrd="31" destOrd="0" presId="urn:microsoft.com/office/officeart/2005/8/layout/cycle8"/>
    <dgm:cxn modelId="{5155A0AB-0B28-7C43-98AA-E5AF64837EA5}" type="presParOf" srcId="{4143AEBE-763E-4B69-8957-200BEF1A9D96}" destId="{98CDD65A-DBBA-1D4B-8326-347DDA9E750A}" srcOrd="32" destOrd="0" presId="urn:microsoft.com/office/officeart/2005/8/layout/cycle8"/>
    <dgm:cxn modelId="{9EB9ED47-E731-C14E-8072-72F9F5D862C7}" type="presParOf" srcId="{4143AEBE-763E-4B69-8957-200BEF1A9D96}" destId="{F4A1173A-2FC6-2341-A99D-FDCCFA1FEF78}" srcOrd="33" destOrd="0" presId="urn:microsoft.com/office/officeart/2005/8/layout/cycle8"/>
    <dgm:cxn modelId="{D2C8DDD0-E8B8-EB49-ACE6-5620E8E214EE}" type="presParOf" srcId="{4143AEBE-763E-4B69-8957-200BEF1A9D96}" destId="{6A934627-C5F4-1940-B712-ABFAAB63EAFC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FE016-AAE5-4CFD-B51D-309D262F787F}">
      <dsp:nvSpPr>
        <dsp:cNvPr id="0" name=""/>
        <dsp:cNvSpPr/>
      </dsp:nvSpPr>
      <dsp:spPr>
        <a:xfrm>
          <a:off x="878658" y="362841"/>
          <a:ext cx="4996503" cy="4996503"/>
        </a:xfrm>
        <a:prstGeom prst="pie">
          <a:avLst>
            <a:gd name="adj1" fmla="val 16200000"/>
            <a:gd name="adj2" fmla="val 19285716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500" kern="1200" dirty="0"/>
            <a:t>Création de site internet et appli mobile</a:t>
          </a:r>
        </a:p>
      </dsp:txBody>
      <dsp:txXfrm>
        <a:off x="3503607" y="826802"/>
        <a:ext cx="1189643" cy="951714"/>
      </dsp:txXfrm>
    </dsp:sp>
    <dsp:sp modelId="{82481939-D284-4DDD-BC84-3E8DE3133386}">
      <dsp:nvSpPr>
        <dsp:cNvPr id="0" name=""/>
        <dsp:cNvSpPr/>
      </dsp:nvSpPr>
      <dsp:spPr>
        <a:xfrm>
          <a:off x="942899" y="443142"/>
          <a:ext cx="4996503" cy="4996503"/>
        </a:xfrm>
        <a:prstGeom prst="pie">
          <a:avLst>
            <a:gd name="adj1" fmla="val 19285716"/>
            <a:gd name="adj2" fmla="val 77142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Développement sur mesure</a:t>
          </a:r>
        </a:p>
      </dsp:txBody>
      <dsp:txXfrm>
        <a:off x="4336358" y="2254374"/>
        <a:ext cx="1368090" cy="832750"/>
      </dsp:txXfrm>
    </dsp:sp>
    <dsp:sp modelId="{3A2AA1AC-5EF4-4843-AA70-284921CDCAF3}">
      <dsp:nvSpPr>
        <dsp:cNvPr id="0" name=""/>
        <dsp:cNvSpPr/>
      </dsp:nvSpPr>
      <dsp:spPr>
        <a:xfrm>
          <a:off x="919701" y="544261"/>
          <a:ext cx="4996503" cy="4996503"/>
        </a:xfrm>
        <a:prstGeom prst="pie">
          <a:avLst>
            <a:gd name="adj1" fmla="val 771428"/>
            <a:gd name="adj2" fmla="val 3857143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E-Learning</a:t>
          </a:r>
        </a:p>
      </dsp:txBody>
      <dsp:txXfrm>
        <a:off x="4128170" y="3503500"/>
        <a:ext cx="1189643" cy="921973"/>
      </dsp:txXfrm>
    </dsp:sp>
    <dsp:sp modelId="{F58882F4-3236-4ED6-BAE4-6FC97D6117BA}">
      <dsp:nvSpPr>
        <dsp:cNvPr id="0" name=""/>
        <dsp:cNvSpPr/>
      </dsp:nvSpPr>
      <dsp:spPr>
        <a:xfrm>
          <a:off x="826909" y="588873"/>
          <a:ext cx="4996503" cy="4996503"/>
        </a:xfrm>
        <a:prstGeom prst="pie">
          <a:avLst>
            <a:gd name="adj1" fmla="val 3857226"/>
            <a:gd name="adj2" fmla="val 6942858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Hébergement </a:t>
          </a:r>
          <a:r>
            <a:rPr lang="fr-FR" sz="1500" kern="1200" dirty="0" err="1"/>
            <a:t>RedCap</a:t>
          </a:r>
          <a:endParaRPr lang="fr-FR" sz="1500" kern="1200" dirty="0"/>
        </a:p>
      </dsp:txBody>
      <dsp:txXfrm>
        <a:off x="2745209" y="4514697"/>
        <a:ext cx="1159902" cy="832750"/>
      </dsp:txXfrm>
    </dsp:sp>
    <dsp:sp modelId="{566C467D-CE2A-4F77-B662-E45AC7D8E4CB}">
      <dsp:nvSpPr>
        <dsp:cNvPr id="0" name=""/>
        <dsp:cNvSpPr/>
      </dsp:nvSpPr>
      <dsp:spPr>
        <a:xfrm>
          <a:off x="734117" y="544261"/>
          <a:ext cx="4996503" cy="4996503"/>
        </a:xfrm>
        <a:prstGeom prst="pie">
          <a:avLst>
            <a:gd name="adj1" fmla="val 6942858"/>
            <a:gd name="adj2" fmla="val 1002857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Recueil de données</a:t>
          </a:r>
        </a:p>
      </dsp:txBody>
      <dsp:txXfrm>
        <a:off x="1332507" y="3503500"/>
        <a:ext cx="1189643" cy="921973"/>
      </dsp:txXfrm>
    </dsp:sp>
    <dsp:sp modelId="{0C471CA1-DFB8-4B69-B055-D513B97D84FD}">
      <dsp:nvSpPr>
        <dsp:cNvPr id="0" name=""/>
        <dsp:cNvSpPr/>
      </dsp:nvSpPr>
      <dsp:spPr>
        <a:xfrm>
          <a:off x="710919" y="443142"/>
          <a:ext cx="4996503" cy="4996503"/>
        </a:xfrm>
        <a:prstGeom prst="pie">
          <a:avLst>
            <a:gd name="adj1" fmla="val 10028574"/>
            <a:gd name="adj2" fmla="val 13114284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Data management et statistiques</a:t>
          </a:r>
        </a:p>
      </dsp:txBody>
      <dsp:txXfrm>
        <a:off x="945873" y="2254374"/>
        <a:ext cx="1368090" cy="832750"/>
      </dsp:txXfrm>
    </dsp:sp>
    <dsp:sp modelId="{644D6ED7-EFEA-4CAE-AC43-9F1BB4AC7154}">
      <dsp:nvSpPr>
        <dsp:cNvPr id="0" name=""/>
        <dsp:cNvSpPr/>
      </dsp:nvSpPr>
      <dsp:spPr>
        <a:xfrm>
          <a:off x="775159" y="362841"/>
          <a:ext cx="4996503" cy="4996503"/>
        </a:xfrm>
        <a:prstGeom prst="pie">
          <a:avLst>
            <a:gd name="adj1" fmla="val 13114284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Hébergement de santé</a:t>
          </a:r>
        </a:p>
      </dsp:txBody>
      <dsp:txXfrm>
        <a:off x="1957070" y="826802"/>
        <a:ext cx="1189643" cy="951714"/>
      </dsp:txXfrm>
    </dsp:sp>
    <dsp:sp modelId="{028FCFC7-6595-4289-AF44-C3A2C6A102D6}">
      <dsp:nvSpPr>
        <dsp:cNvPr id="0" name=""/>
        <dsp:cNvSpPr/>
      </dsp:nvSpPr>
      <dsp:spPr>
        <a:xfrm>
          <a:off x="569102" y="53533"/>
          <a:ext cx="5615117" cy="5615117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53568-3661-7645-832D-909D91643717}">
      <dsp:nvSpPr>
        <dsp:cNvPr id="0" name=""/>
        <dsp:cNvSpPr/>
      </dsp:nvSpPr>
      <dsp:spPr>
        <a:xfrm>
          <a:off x="633747" y="134190"/>
          <a:ext cx="5615117" cy="5615117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820808-5266-A447-9FD7-53238E344178}">
      <dsp:nvSpPr>
        <dsp:cNvPr id="0" name=""/>
        <dsp:cNvSpPr/>
      </dsp:nvSpPr>
      <dsp:spPr>
        <a:xfrm>
          <a:off x="610467" y="235075"/>
          <a:ext cx="5615117" cy="5615117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0FBC7-8916-674F-ADAC-2D75C5E3C009}">
      <dsp:nvSpPr>
        <dsp:cNvPr id="0" name=""/>
        <dsp:cNvSpPr/>
      </dsp:nvSpPr>
      <dsp:spPr>
        <a:xfrm>
          <a:off x="517602" y="279435"/>
          <a:ext cx="5615117" cy="5615117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CDD65A-DBBA-1D4B-8326-347DDA9E750A}">
      <dsp:nvSpPr>
        <dsp:cNvPr id="0" name=""/>
        <dsp:cNvSpPr/>
      </dsp:nvSpPr>
      <dsp:spPr>
        <a:xfrm>
          <a:off x="424737" y="235075"/>
          <a:ext cx="5615117" cy="5615117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1173A-2FC6-2341-A99D-FDCCFA1FEF78}">
      <dsp:nvSpPr>
        <dsp:cNvPr id="0" name=""/>
        <dsp:cNvSpPr/>
      </dsp:nvSpPr>
      <dsp:spPr>
        <a:xfrm>
          <a:off x="401456" y="134190"/>
          <a:ext cx="5615117" cy="5615117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34627-C5F4-1940-B712-ABFAAB63EAFC}">
      <dsp:nvSpPr>
        <dsp:cNvPr id="0" name=""/>
        <dsp:cNvSpPr/>
      </dsp:nvSpPr>
      <dsp:spPr>
        <a:xfrm>
          <a:off x="466101" y="53533"/>
          <a:ext cx="5615117" cy="5615117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B08EB-07A5-4840-B76D-6A7E9E226E6D}" type="datetimeFigureOut">
              <a:rPr lang="fr-FR" smtClean="0"/>
              <a:t>21/06/2024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74BED-36C6-4EB7-B0B0-428A014B44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2125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088B4-531F-4EC9-8811-C42EDE0449DF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040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088B4-531F-4EC9-8811-C42EDE0449DF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419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088B4-531F-4EC9-8811-C42EDE0449DF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1409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088B4-531F-4EC9-8811-C42EDE0449DF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1246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088B4-531F-4EC9-8811-C42EDE0449DF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4571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B088B4-531F-4EC9-8811-C42EDE0449DF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3412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0809CD35-855C-144C-B0C2-4ED9D5E17396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68225-0499-458C-BB81-D0044A336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7" name="Image 6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3B13367B-04F4-BE8F-80ED-B8FCECD667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42CFD-160D-E946-BF66-C6DB48742166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4205CAF-FD58-2F9A-7AA9-A30536843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9" name="Image 8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02C8C5C2-692C-7D4C-6009-71A95B9BF4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 rot="10800000">
            <a:off x="0" y="-24400"/>
            <a:ext cx="12609513" cy="6867070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8" name="Rectangle 27"/>
          <p:cNvSpPr/>
          <p:nvPr/>
        </p:nvSpPr>
        <p:spPr>
          <a:xfrm>
            <a:off x="800144" y="686891"/>
            <a:ext cx="10600176" cy="2338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2"/>
          <p:cNvSpPr/>
          <p:nvPr/>
        </p:nvSpPr>
        <p:spPr>
          <a:xfrm rot="10800000">
            <a:off x="5922892" y="1560932"/>
            <a:ext cx="315988" cy="27240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29"/>
          <p:cNvSpPr/>
          <p:nvPr/>
        </p:nvSpPr>
        <p:spPr>
          <a:xfrm>
            <a:off x="806336" y="963497"/>
            <a:ext cx="10593984" cy="6587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648" y="1043376"/>
            <a:ext cx="10412477" cy="47850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45" y="1697134"/>
            <a:ext cx="10600176" cy="4354674"/>
          </a:xfrm>
        </p:spPr>
        <p:txBody>
          <a:bodyPr anchor="ctr"/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C0E31-30AA-4F4C-8623-298191A63D10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33918-3331-2958-16ED-350F011B0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7" name="Image 6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D062E955-EE71-34FA-512D-26CC256ED0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8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 rot="10800000">
            <a:off x="0" y="-24400"/>
            <a:ext cx="12609513" cy="6867070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45" y="969791"/>
            <a:ext cx="10600176" cy="5082017"/>
          </a:xfrm>
        </p:spPr>
        <p:txBody>
          <a:bodyPr anchor="ctr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5925-2806-5446-91A7-C1B1C68E4EB6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5100439-22C4-3E31-D5F2-E4B796B1D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7" name="Image 6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ED637C2D-DE2A-A7A5-99F3-F23E912EB7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139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1F433A8-8C69-0245-92FF-7299906302CC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D8CF73F-19E6-BE2B-622E-C06FB4647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8" name="Image 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F2FFA248-F1D8-157E-0E85-494111744F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BF65961-38E7-104A-8440-DE263F508410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A62C4AE-2620-7034-D9B2-E3315FF85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9" name="Image 8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D62E1B61-2566-2E2C-0DF5-8514219B7B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BC0DB03-BE49-1A4F-B15C-2C232A515B50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5BEEAB8-1F1A-DFEB-866D-B3B35CF49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11" name="Image 10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F59D2179-CB75-25E0-7B87-AA0793422D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DD46-35A3-D14D-87A7-49B36F8BE3BA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B1B3CB8-BE3F-2720-D987-20933020B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7" name="Image 6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B4B71387-3AFA-B07D-948C-20A54C2DA6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8BAD709-87D9-8540-B366-1F766D55F1BF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0EAF7-CB34-31FC-6529-ED90B4840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7" name="Image 6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628B2BAD-2CD1-CF9C-6B2D-C059E97EC7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120AA-222C-CF46-83EF-6AF7DC1DF6B4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7651304-6285-8D21-B13F-9064575E3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9" name="Image 8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E9C194CB-2BA1-E49D-C20A-FE8004A4EB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3B91C69-22A1-F14E-9855-E8C1522B8494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C73F398-5804-196F-45E8-9802C2CD5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9" name="Image 8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02267944-5C0F-DF37-6617-9C4FB2870E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61395-3EB0-AD4E-A385-26307B6BB616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DF14C2C-A6EA-8800-0E40-49CAEB4CA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8" name="Image 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3230EEC3-FBE2-8D22-0409-7FD31BFB6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B30F671-886F-8246-AEE9-EBE232B3AE2E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4D778CF-416B-FCEE-89ED-0A7480D5D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9" y="6538981"/>
            <a:ext cx="10588752" cy="320040"/>
          </a:xfrm>
          <a:prstGeom prst="rect">
            <a:avLst/>
          </a:prstGeom>
        </p:spPr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  <p:pic>
        <p:nvPicPr>
          <p:cNvPr id="8" name="Image 7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B2EAD58B-D875-41F8-F251-6FF2AA8D67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4727" y="6606949"/>
            <a:ext cx="156972" cy="16459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BBCFB-42A1-5A47-90C6-AFA9E3D1E615}" type="datetime1">
              <a:rPr lang="fr-FR" smtClean="0"/>
              <a:t>21/06/2024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6.png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hyperlink" Target="https://projectredcap.org/partners/termsofuse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jpe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jpeg"/><Relationship Id="rId17" Type="http://schemas.openxmlformats.org/officeDocument/2006/relationships/image" Target="../media/image46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19" Type="http://schemas.openxmlformats.org/officeDocument/2006/relationships/image" Target="../media/image48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3C5918A-1DC5-4CF3-AA27-00AA3088A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786683A-6FD6-4BF7-B3B0-DC3976773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74788" y="-15796"/>
            <a:ext cx="7911916" cy="6889592"/>
          </a:xfrm>
          <a:custGeom>
            <a:avLst/>
            <a:gdLst>
              <a:gd name="connsiteX0" fmla="*/ 1144064 w 7911916"/>
              <a:gd name="connsiteY0" fmla="*/ 0 h 6889592"/>
              <a:gd name="connsiteX1" fmla="*/ 7911916 w 7911916"/>
              <a:gd name="connsiteY1" fmla="*/ 0 h 6889592"/>
              <a:gd name="connsiteX2" fmla="*/ 7911916 w 7911916"/>
              <a:gd name="connsiteY2" fmla="*/ 6889592 h 6889592"/>
              <a:gd name="connsiteX3" fmla="*/ 1282780 w 7911916"/>
              <a:gd name="connsiteY3" fmla="*/ 6889592 h 6889592"/>
              <a:gd name="connsiteX4" fmla="*/ 1021588 w 7911916"/>
              <a:gd name="connsiteY4" fmla="*/ 6461391 h 6889592"/>
              <a:gd name="connsiteX5" fmla="*/ 841264 w 7911916"/>
              <a:gd name="connsiteY5" fmla="*/ 370936 h 6889592"/>
              <a:gd name="connsiteX6" fmla="*/ 1119707 w 7911916"/>
              <a:gd name="connsiteY6" fmla="*/ 26053 h 688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916" h="6889592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5169E50-59FB-4AEE-B61D-44A882A4C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49750" y="-6726"/>
            <a:ext cx="5931659" cy="6871452"/>
          </a:xfrm>
          <a:custGeom>
            <a:avLst/>
            <a:gdLst>
              <a:gd name="connsiteX0" fmla="*/ 2429503 w 5931659"/>
              <a:gd name="connsiteY0" fmla="*/ 0 h 6871452"/>
              <a:gd name="connsiteX1" fmla="*/ 5931659 w 5931659"/>
              <a:gd name="connsiteY1" fmla="*/ 0 h 6871452"/>
              <a:gd name="connsiteX2" fmla="*/ 5931659 w 5931659"/>
              <a:gd name="connsiteY2" fmla="*/ 6871452 h 6871452"/>
              <a:gd name="connsiteX3" fmla="*/ 1302090 w 5931659"/>
              <a:gd name="connsiteY3" fmla="*/ 6871452 h 6871452"/>
              <a:gd name="connsiteX4" fmla="*/ 1257860 w 5931659"/>
              <a:gd name="connsiteY4" fmla="*/ 6820098 h 6871452"/>
              <a:gd name="connsiteX5" fmla="*/ 456609 w 5931659"/>
              <a:gd name="connsiteY5" fmla="*/ 1965059 h 6871452"/>
              <a:gd name="connsiteX6" fmla="*/ 2356353 w 5931659"/>
              <a:gd name="connsiteY6" fmla="*/ 42030 h 687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1659" h="6871452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17C30F0-5A38-4B60-B632-3AF7C2780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33528" y="-3116"/>
            <a:ext cx="6766974" cy="6864232"/>
          </a:xfrm>
          <a:custGeom>
            <a:avLst/>
            <a:gdLst>
              <a:gd name="connsiteX0" fmla="*/ 2135088 w 6766974"/>
              <a:gd name="connsiteY0" fmla="*/ 0 h 6864232"/>
              <a:gd name="connsiteX1" fmla="*/ 6766974 w 6766974"/>
              <a:gd name="connsiteY1" fmla="*/ 0 h 6864232"/>
              <a:gd name="connsiteX2" fmla="*/ 6766974 w 6766974"/>
              <a:gd name="connsiteY2" fmla="*/ 6864232 h 6864232"/>
              <a:gd name="connsiteX3" fmla="*/ 1128977 w 6766974"/>
              <a:gd name="connsiteY3" fmla="*/ 6864232 h 6864232"/>
              <a:gd name="connsiteX4" fmla="*/ 1004776 w 6766974"/>
              <a:gd name="connsiteY4" fmla="*/ 6687663 h 6864232"/>
              <a:gd name="connsiteX5" fmla="*/ 709736 w 6766974"/>
              <a:gd name="connsiteY5" fmla="*/ 1521351 h 6864232"/>
              <a:gd name="connsiteX6" fmla="*/ 1896284 w 6766974"/>
              <a:gd name="connsiteY6" fmla="*/ 197391 h 68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6974" h="6864232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200CBA5-3F2B-4AAC-9F86-99AFECC19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36" y="0"/>
            <a:ext cx="5238864" cy="6858000"/>
          </a:xfrm>
          <a:custGeom>
            <a:avLst/>
            <a:gdLst>
              <a:gd name="connsiteX0" fmla="*/ 2829115 w 5238864"/>
              <a:gd name="connsiteY0" fmla="*/ 0 h 6864726"/>
              <a:gd name="connsiteX1" fmla="*/ 5238864 w 5238864"/>
              <a:gd name="connsiteY1" fmla="*/ 0 h 6864726"/>
              <a:gd name="connsiteX2" fmla="*/ 5238864 w 5238864"/>
              <a:gd name="connsiteY2" fmla="*/ 6864726 h 6864726"/>
              <a:gd name="connsiteX3" fmla="*/ 1518091 w 5238864"/>
              <a:gd name="connsiteY3" fmla="*/ 6864726 h 6864726"/>
              <a:gd name="connsiteX4" fmla="*/ 1435414 w 5238864"/>
              <a:gd name="connsiteY4" fmla="*/ 6778879 h 6864726"/>
              <a:gd name="connsiteX5" fmla="*/ 406006 w 5238864"/>
              <a:gd name="connsiteY5" fmla="*/ 2093910 h 6864726"/>
              <a:gd name="connsiteX6" fmla="*/ 2559142 w 5238864"/>
              <a:gd name="connsiteY6" fmla="*/ 124487 h 686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38864" h="6864726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BF3DF91-9727-49CE-A59E-038293BF5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769" y="1134142"/>
            <a:ext cx="4611640" cy="4589717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fr-FR" sz="3600" b="0" i="0" dirty="0" err="1">
                <a:solidFill>
                  <a:schemeClr val="bg1"/>
                </a:solidFill>
                <a:effectLst/>
                <a:latin typeface="+mn-lt"/>
              </a:rPr>
              <a:t>REDCap</a:t>
            </a:r>
            <a:r>
              <a:rPr lang="fr-FR" sz="3600" b="0" i="0" dirty="0">
                <a:solidFill>
                  <a:schemeClr val="bg1"/>
                </a:solidFill>
                <a:effectLst/>
                <a:latin typeface="+mn-lt"/>
              </a:rPr>
              <a:t> : Prestation d'installation, hébergement, maintenance et formation </a:t>
            </a:r>
            <a:br>
              <a:rPr lang="fr-FR" sz="3600" b="0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fr-FR" sz="3600" b="0" i="0" dirty="0">
                <a:solidFill>
                  <a:schemeClr val="bg1"/>
                </a:solidFill>
                <a:effectLst/>
                <a:latin typeface="+mn-lt"/>
              </a:rPr>
              <a:t>par </a:t>
            </a:r>
            <a:r>
              <a:rPr lang="fr-FR" sz="3600" b="0" i="0" dirty="0" err="1">
                <a:solidFill>
                  <a:schemeClr val="bg1"/>
                </a:solidFill>
                <a:effectLst/>
                <a:latin typeface="+mn-lt"/>
              </a:rPr>
              <a:t>Anamorphik</a:t>
            </a:r>
            <a:endParaRPr lang="fr-FR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7FC47EF-8D3C-4F93-8E47-0464253BD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70232" y="6435227"/>
            <a:ext cx="977300" cy="32004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050" dirty="0" err="1">
                <a:solidFill>
                  <a:schemeClr val="tx2"/>
                </a:solidFill>
              </a:rPr>
              <a:t>Anamorphik</a:t>
            </a:r>
            <a:endParaRPr lang="en-US" sz="1050" dirty="0">
              <a:solidFill>
                <a:schemeClr val="tx2"/>
              </a:solidFill>
            </a:endParaRPr>
          </a:p>
        </p:txBody>
      </p:sp>
      <p:pic>
        <p:nvPicPr>
          <p:cNvPr id="16" name="Espace réservé du contenu 108">
            <a:extLst>
              <a:ext uri="{FF2B5EF4-FFF2-40B4-BE49-F238E27FC236}">
                <a16:creationId xmlns:a16="http://schemas.microsoft.com/office/drawing/2014/main" id="{78E1D395-D953-45B1-8FF4-AE9C139CAE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4875" y="1985472"/>
            <a:ext cx="3051060" cy="2113153"/>
          </a:xfrm>
          <a:prstGeom prst="rect">
            <a:avLst/>
          </a:prstGeom>
        </p:spPr>
      </p:pic>
      <p:pic>
        <p:nvPicPr>
          <p:cNvPr id="22" name="Image 21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2694F228-6284-40F5-B77E-01B4986B89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7741" y="6478115"/>
            <a:ext cx="156972" cy="16459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ED5B6D-2116-822E-2257-A2F626164CA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5038" y="701245"/>
            <a:ext cx="2656114" cy="87085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A98E63-4D18-8BE7-DCBC-DD93DCDA8B1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308" y="4788391"/>
            <a:ext cx="1883333" cy="18709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8038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3C5918A-1DC5-4CF3-AA27-00AA3088A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786683A-6FD6-4BF7-B3B0-DC3976773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74788" y="-15796"/>
            <a:ext cx="7911916" cy="6889592"/>
          </a:xfrm>
          <a:custGeom>
            <a:avLst/>
            <a:gdLst>
              <a:gd name="connsiteX0" fmla="*/ 1144064 w 7911916"/>
              <a:gd name="connsiteY0" fmla="*/ 0 h 6889592"/>
              <a:gd name="connsiteX1" fmla="*/ 7911916 w 7911916"/>
              <a:gd name="connsiteY1" fmla="*/ 0 h 6889592"/>
              <a:gd name="connsiteX2" fmla="*/ 7911916 w 7911916"/>
              <a:gd name="connsiteY2" fmla="*/ 6889592 h 6889592"/>
              <a:gd name="connsiteX3" fmla="*/ 1282780 w 7911916"/>
              <a:gd name="connsiteY3" fmla="*/ 6889592 h 6889592"/>
              <a:gd name="connsiteX4" fmla="*/ 1021588 w 7911916"/>
              <a:gd name="connsiteY4" fmla="*/ 6461391 h 6889592"/>
              <a:gd name="connsiteX5" fmla="*/ 841264 w 7911916"/>
              <a:gd name="connsiteY5" fmla="*/ 370936 h 6889592"/>
              <a:gd name="connsiteX6" fmla="*/ 1119707 w 7911916"/>
              <a:gd name="connsiteY6" fmla="*/ 26053 h 688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916" h="6889592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5169E50-59FB-4AEE-B61D-44A882A4C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49750" y="-6726"/>
            <a:ext cx="5931659" cy="6871452"/>
          </a:xfrm>
          <a:custGeom>
            <a:avLst/>
            <a:gdLst>
              <a:gd name="connsiteX0" fmla="*/ 2429503 w 5931659"/>
              <a:gd name="connsiteY0" fmla="*/ 0 h 6871452"/>
              <a:gd name="connsiteX1" fmla="*/ 5931659 w 5931659"/>
              <a:gd name="connsiteY1" fmla="*/ 0 h 6871452"/>
              <a:gd name="connsiteX2" fmla="*/ 5931659 w 5931659"/>
              <a:gd name="connsiteY2" fmla="*/ 6871452 h 6871452"/>
              <a:gd name="connsiteX3" fmla="*/ 1302090 w 5931659"/>
              <a:gd name="connsiteY3" fmla="*/ 6871452 h 6871452"/>
              <a:gd name="connsiteX4" fmla="*/ 1257860 w 5931659"/>
              <a:gd name="connsiteY4" fmla="*/ 6820098 h 6871452"/>
              <a:gd name="connsiteX5" fmla="*/ 456609 w 5931659"/>
              <a:gd name="connsiteY5" fmla="*/ 1965059 h 6871452"/>
              <a:gd name="connsiteX6" fmla="*/ 2356353 w 5931659"/>
              <a:gd name="connsiteY6" fmla="*/ 42030 h 687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1659" h="6871452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17C30F0-5A38-4B60-B632-3AF7C2780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33528" y="-3116"/>
            <a:ext cx="6766974" cy="6864232"/>
          </a:xfrm>
          <a:custGeom>
            <a:avLst/>
            <a:gdLst>
              <a:gd name="connsiteX0" fmla="*/ 2135088 w 6766974"/>
              <a:gd name="connsiteY0" fmla="*/ 0 h 6864232"/>
              <a:gd name="connsiteX1" fmla="*/ 6766974 w 6766974"/>
              <a:gd name="connsiteY1" fmla="*/ 0 h 6864232"/>
              <a:gd name="connsiteX2" fmla="*/ 6766974 w 6766974"/>
              <a:gd name="connsiteY2" fmla="*/ 6864232 h 6864232"/>
              <a:gd name="connsiteX3" fmla="*/ 1128977 w 6766974"/>
              <a:gd name="connsiteY3" fmla="*/ 6864232 h 6864232"/>
              <a:gd name="connsiteX4" fmla="*/ 1004776 w 6766974"/>
              <a:gd name="connsiteY4" fmla="*/ 6687663 h 6864232"/>
              <a:gd name="connsiteX5" fmla="*/ 709736 w 6766974"/>
              <a:gd name="connsiteY5" fmla="*/ 1521351 h 6864232"/>
              <a:gd name="connsiteX6" fmla="*/ 1896284 w 6766974"/>
              <a:gd name="connsiteY6" fmla="*/ 197391 h 68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6974" h="6864232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200CBA5-3F2B-4AAC-9F86-99AFECC19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36" y="0"/>
            <a:ext cx="5238864" cy="6858000"/>
          </a:xfrm>
          <a:custGeom>
            <a:avLst/>
            <a:gdLst>
              <a:gd name="connsiteX0" fmla="*/ 2829115 w 5238864"/>
              <a:gd name="connsiteY0" fmla="*/ 0 h 6864726"/>
              <a:gd name="connsiteX1" fmla="*/ 5238864 w 5238864"/>
              <a:gd name="connsiteY1" fmla="*/ 0 h 6864726"/>
              <a:gd name="connsiteX2" fmla="*/ 5238864 w 5238864"/>
              <a:gd name="connsiteY2" fmla="*/ 6864726 h 6864726"/>
              <a:gd name="connsiteX3" fmla="*/ 1518091 w 5238864"/>
              <a:gd name="connsiteY3" fmla="*/ 6864726 h 6864726"/>
              <a:gd name="connsiteX4" fmla="*/ 1435414 w 5238864"/>
              <a:gd name="connsiteY4" fmla="*/ 6778879 h 6864726"/>
              <a:gd name="connsiteX5" fmla="*/ 406006 w 5238864"/>
              <a:gd name="connsiteY5" fmla="*/ 2093910 h 6864726"/>
              <a:gd name="connsiteX6" fmla="*/ 2559142 w 5238864"/>
              <a:gd name="connsiteY6" fmla="*/ 124487 h 686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38864" h="6864726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BF3DF91-9727-49CE-A59E-038293BF5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928" y="1367073"/>
            <a:ext cx="3456122" cy="4356786"/>
          </a:xfrm>
        </p:spPr>
        <p:txBody>
          <a:bodyPr>
            <a:normAutofit/>
          </a:bodyPr>
          <a:lstStyle/>
          <a:p>
            <a:pPr algn="l"/>
            <a:r>
              <a:rPr lang="fr-FR" sz="4400" noProof="0" dirty="0"/>
              <a:t>Notre expertise</a:t>
            </a:r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069C0C74-91D9-4E0E-8C28-528F13C9B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4532890"/>
              </p:ext>
            </p:extLst>
          </p:nvPr>
        </p:nvGraphicFramePr>
        <p:xfrm>
          <a:off x="370257" y="7781"/>
          <a:ext cx="6650322" cy="5948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Espace réservé du contenu 108">
            <a:extLst>
              <a:ext uri="{FF2B5EF4-FFF2-40B4-BE49-F238E27FC236}">
                <a16:creationId xmlns:a16="http://schemas.microsoft.com/office/drawing/2014/main" id="{CB68044E-D13A-8622-EE3B-811DD6319A9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3617" y="5218101"/>
            <a:ext cx="2130819" cy="147579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F89B6A-A5FE-DEF2-D77F-CD833C0B30F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62" t="25859" r="11707" b="33604"/>
          <a:stretch/>
        </p:blipFill>
        <p:spPr>
          <a:xfrm>
            <a:off x="238142" y="5867421"/>
            <a:ext cx="7369907" cy="8264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1483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3C5918A-1DC5-4CF3-AA27-00AA3088A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786683A-6FD6-4BF7-B3B0-DC3976773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74788" y="-15796"/>
            <a:ext cx="7911916" cy="6889592"/>
          </a:xfrm>
          <a:custGeom>
            <a:avLst/>
            <a:gdLst>
              <a:gd name="connsiteX0" fmla="*/ 1144064 w 7911916"/>
              <a:gd name="connsiteY0" fmla="*/ 0 h 6889592"/>
              <a:gd name="connsiteX1" fmla="*/ 7911916 w 7911916"/>
              <a:gd name="connsiteY1" fmla="*/ 0 h 6889592"/>
              <a:gd name="connsiteX2" fmla="*/ 7911916 w 7911916"/>
              <a:gd name="connsiteY2" fmla="*/ 6889592 h 6889592"/>
              <a:gd name="connsiteX3" fmla="*/ 1282780 w 7911916"/>
              <a:gd name="connsiteY3" fmla="*/ 6889592 h 6889592"/>
              <a:gd name="connsiteX4" fmla="*/ 1021588 w 7911916"/>
              <a:gd name="connsiteY4" fmla="*/ 6461391 h 6889592"/>
              <a:gd name="connsiteX5" fmla="*/ 841264 w 7911916"/>
              <a:gd name="connsiteY5" fmla="*/ 370936 h 6889592"/>
              <a:gd name="connsiteX6" fmla="*/ 1119707 w 7911916"/>
              <a:gd name="connsiteY6" fmla="*/ 26053 h 688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916" h="6889592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5169E50-59FB-4AEE-B61D-44A882A4C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49750" y="-6726"/>
            <a:ext cx="5931659" cy="6871452"/>
          </a:xfrm>
          <a:custGeom>
            <a:avLst/>
            <a:gdLst>
              <a:gd name="connsiteX0" fmla="*/ 2429503 w 5931659"/>
              <a:gd name="connsiteY0" fmla="*/ 0 h 6871452"/>
              <a:gd name="connsiteX1" fmla="*/ 5931659 w 5931659"/>
              <a:gd name="connsiteY1" fmla="*/ 0 h 6871452"/>
              <a:gd name="connsiteX2" fmla="*/ 5931659 w 5931659"/>
              <a:gd name="connsiteY2" fmla="*/ 6871452 h 6871452"/>
              <a:gd name="connsiteX3" fmla="*/ 1302090 w 5931659"/>
              <a:gd name="connsiteY3" fmla="*/ 6871452 h 6871452"/>
              <a:gd name="connsiteX4" fmla="*/ 1257860 w 5931659"/>
              <a:gd name="connsiteY4" fmla="*/ 6820098 h 6871452"/>
              <a:gd name="connsiteX5" fmla="*/ 456609 w 5931659"/>
              <a:gd name="connsiteY5" fmla="*/ 1965059 h 6871452"/>
              <a:gd name="connsiteX6" fmla="*/ 2356353 w 5931659"/>
              <a:gd name="connsiteY6" fmla="*/ 42030 h 687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1659" h="6871452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17C30F0-5A38-4B60-B632-3AF7C2780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33528" y="-3116"/>
            <a:ext cx="6766974" cy="6864232"/>
          </a:xfrm>
          <a:custGeom>
            <a:avLst/>
            <a:gdLst>
              <a:gd name="connsiteX0" fmla="*/ 2135088 w 6766974"/>
              <a:gd name="connsiteY0" fmla="*/ 0 h 6864232"/>
              <a:gd name="connsiteX1" fmla="*/ 6766974 w 6766974"/>
              <a:gd name="connsiteY1" fmla="*/ 0 h 6864232"/>
              <a:gd name="connsiteX2" fmla="*/ 6766974 w 6766974"/>
              <a:gd name="connsiteY2" fmla="*/ 6864232 h 6864232"/>
              <a:gd name="connsiteX3" fmla="*/ 1128977 w 6766974"/>
              <a:gd name="connsiteY3" fmla="*/ 6864232 h 6864232"/>
              <a:gd name="connsiteX4" fmla="*/ 1004776 w 6766974"/>
              <a:gd name="connsiteY4" fmla="*/ 6687663 h 6864232"/>
              <a:gd name="connsiteX5" fmla="*/ 709736 w 6766974"/>
              <a:gd name="connsiteY5" fmla="*/ 1521351 h 6864232"/>
              <a:gd name="connsiteX6" fmla="*/ 1896284 w 6766974"/>
              <a:gd name="connsiteY6" fmla="*/ 197391 h 68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6974" h="6864232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200CBA5-3F2B-4AAC-9F86-99AFECC19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36" y="0"/>
            <a:ext cx="5238864" cy="6858000"/>
          </a:xfrm>
          <a:custGeom>
            <a:avLst/>
            <a:gdLst>
              <a:gd name="connsiteX0" fmla="*/ 2829115 w 5238864"/>
              <a:gd name="connsiteY0" fmla="*/ 0 h 6864726"/>
              <a:gd name="connsiteX1" fmla="*/ 5238864 w 5238864"/>
              <a:gd name="connsiteY1" fmla="*/ 0 h 6864726"/>
              <a:gd name="connsiteX2" fmla="*/ 5238864 w 5238864"/>
              <a:gd name="connsiteY2" fmla="*/ 6864726 h 6864726"/>
              <a:gd name="connsiteX3" fmla="*/ 1518091 w 5238864"/>
              <a:gd name="connsiteY3" fmla="*/ 6864726 h 6864726"/>
              <a:gd name="connsiteX4" fmla="*/ 1435414 w 5238864"/>
              <a:gd name="connsiteY4" fmla="*/ 6778879 h 6864726"/>
              <a:gd name="connsiteX5" fmla="*/ 406006 w 5238864"/>
              <a:gd name="connsiteY5" fmla="*/ 2093910 h 6864726"/>
              <a:gd name="connsiteX6" fmla="*/ 2559142 w 5238864"/>
              <a:gd name="connsiteY6" fmla="*/ 124487 h 686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38864" h="6864726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BF3DF91-9727-49CE-A59E-038293BF5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928" y="1134142"/>
            <a:ext cx="3456122" cy="4589717"/>
          </a:xfrm>
        </p:spPr>
        <p:txBody>
          <a:bodyPr>
            <a:normAutofit/>
          </a:bodyPr>
          <a:lstStyle/>
          <a:p>
            <a:pPr algn="l"/>
            <a:r>
              <a:rPr lang="fr-FR" noProof="0" dirty="0"/>
              <a:t>Les acteurs de la santé qui nous font déjà confiance</a:t>
            </a:r>
          </a:p>
        </p:txBody>
      </p:sp>
      <p:pic>
        <p:nvPicPr>
          <p:cNvPr id="2" name="Image 1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C4C26053-6C39-FE4E-9871-3ADEC3E4B9E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6" y="514350"/>
            <a:ext cx="6919432" cy="56197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8A6969-FFB9-5E98-7831-8837628E3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6101" y="3927598"/>
            <a:ext cx="1494136" cy="5586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3505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BF3DF91-9727-49CE-A59E-038293BF5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/>
              <a:t>Une galaxie de logiciels pour la recherche</a:t>
            </a:r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EEE99F60-D57D-1334-71F1-13B963BA0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662" y="1931587"/>
            <a:ext cx="10308675" cy="4398871"/>
          </a:xfrm>
        </p:spPr>
        <p:txBody>
          <a:bodyPr>
            <a:normAutofit/>
          </a:bodyPr>
          <a:lstStyle/>
          <a:p>
            <a:pPr marL="342900" indent="-342900">
              <a:buFont typeface="Symbol" pitchFamily="2" charset="2"/>
              <a:buChar char=""/>
            </a:pP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EasydoRe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la gestion administrative, RH et financière du projet de recherche</a:t>
            </a:r>
            <a:endParaRPr lang="fr-FR" dirty="0"/>
          </a:p>
          <a:p>
            <a:pPr marL="342900" indent="-342900">
              <a:buFont typeface="Symbol" pitchFamily="2" charset="2"/>
              <a:buChar char=""/>
            </a:pP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SafetyEasy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Ennov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SolaQ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suivi et de management de la qualité</a:t>
            </a:r>
          </a:p>
          <a:p>
            <a:pPr marL="342900" indent="-342900">
              <a:buFont typeface="Symbol" pitchFamily="2" charset="2"/>
              <a:buChar char=""/>
            </a:pP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CleanWeb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SecuTrial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REDCap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EasyMedStat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e-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crf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monitoring…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Fonctionnalités :</a:t>
            </a:r>
          </a:p>
          <a:p>
            <a:pPr marL="1257300" lvl="2" indent="-342900">
              <a:buFont typeface="Symbol" pitchFamily="2" charset="2"/>
              <a:buChar char=""/>
            </a:pPr>
            <a:r>
              <a:rPr lang="fr-FR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Cleanweb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SecuTrial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EasyMedstat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outils tout en un intégré (e-</a:t>
            </a:r>
            <a:r>
              <a:rPr lang="fr-FR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crf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IWRS, gestion traitement…)</a:t>
            </a:r>
          </a:p>
          <a:p>
            <a:pPr marL="1257300" lvl="2" indent="-342900">
              <a:buFont typeface="Symbol" pitchFamily="2" charset="2"/>
              <a:buChar char=""/>
            </a:pPr>
            <a:r>
              <a:rPr lang="fr-FR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RedCap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module à installer/développer séparément (IWRS, gestion traitement…)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Politique tarifaire</a:t>
            </a:r>
          </a:p>
          <a:p>
            <a:pPr marL="1257300" lvl="2" indent="-342900">
              <a:buFont typeface="Symbol" pitchFamily="2" charset="2"/>
              <a:buChar char=""/>
            </a:pPr>
            <a:r>
              <a:rPr lang="fr-FR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Cleanweb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SecuTrial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fr-FR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EasyMedstat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achat/abonnement au(x) projet(s)</a:t>
            </a:r>
          </a:p>
          <a:p>
            <a:pPr marL="1257300" lvl="2" indent="-342900">
              <a:buFont typeface="Symbol" pitchFamily="2" charset="2"/>
              <a:buChar char=""/>
            </a:pPr>
            <a:r>
              <a:rPr lang="fr-FR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RedCap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gratuit</a:t>
            </a:r>
          </a:p>
          <a:p>
            <a:pPr marL="342900" indent="-342900">
              <a:buFont typeface="Symbol" pitchFamily="2" charset="2"/>
              <a:buChar char=""/>
            </a:pPr>
            <a:endParaRPr lang="fr-FR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Alors pourquoi choisir </a:t>
            </a:r>
            <a:r>
              <a:rPr lang="fr-FR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REDCap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7114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REDCap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0135BAE-ED93-BD46-1FD8-7DA9F4CFE04F}"/>
              </a:ext>
            </a:extLst>
          </p:cNvPr>
          <p:cNvSpPr txBox="1"/>
          <p:nvPr/>
        </p:nvSpPr>
        <p:spPr>
          <a:xfrm>
            <a:off x="8522339" y="1984353"/>
            <a:ext cx="312102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Reconnu pour sa simplicité d’utilisation </a:t>
            </a:r>
          </a:p>
          <a:p>
            <a:endParaRPr lang="fr-FR" dirty="0"/>
          </a:p>
          <a:p>
            <a:r>
              <a:rPr lang="fr-FR" dirty="0"/>
              <a:t>Gratuit pour les organisations à but non lucratif </a:t>
            </a:r>
          </a:p>
          <a:p>
            <a:endParaRPr lang="fr-FR" dirty="0"/>
          </a:p>
          <a:p>
            <a:r>
              <a:rPr lang="fr-FR" dirty="0"/>
              <a:t>Enquêtes, études </a:t>
            </a:r>
            <a:r>
              <a:rPr lang="fr-FR" dirty="0" err="1"/>
              <a:t>multi-sites</a:t>
            </a:r>
            <a:r>
              <a:rPr lang="fr-FR" dirty="0"/>
              <a:t>, collecte de données sécurisée, évolutif, fiable depuis 2004, </a:t>
            </a:r>
            <a:r>
              <a:rPr lang="fr-FR" dirty="0" err="1"/>
              <a:t>certifcation</a:t>
            </a:r>
            <a:r>
              <a:rPr lang="fr-FR" dirty="0"/>
              <a:t> CFR Part 11 (FDA), en ligne et hors ligne, exportation vers les logiciels de statistiques courants…</a:t>
            </a:r>
          </a:p>
          <a:p>
            <a:endParaRPr lang="fr-FR" dirty="0"/>
          </a:p>
          <a:p>
            <a:r>
              <a:rPr lang="fr-FR" dirty="0"/>
              <a:t>Licence : https://</a:t>
            </a:r>
            <a:r>
              <a:rPr lang="fr-FR" dirty="0" err="1"/>
              <a:t>projectredcap.org</a:t>
            </a:r>
            <a:r>
              <a:rPr lang="fr-FR" dirty="0"/>
              <a:t>/</a:t>
            </a:r>
            <a:r>
              <a:rPr lang="fr-FR" dirty="0" err="1"/>
              <a:t>partners</a:t>
            </a:r>
            <a:r>
              <a:rPr lang="fr-FR" dirty="0"/>
              <a:t>/</a:t>
            </a:r>
            <a:r>
              <a:rPr lang="fr-FR" dirty="0" err="1"/>
              <a:t>termsofuse</a:t>
            </a:r>
            <a:r>
              <a:rPr lang="fr-FR" dirty="0"/>
              <a:t>/</a:t>
            </a:r>
          </a:p>
        </p:txBody>
      </p:sp>
      <p:pic>
        <p:nvPicPr>
          <p:cNvPr id="10" name="Image 9" descr="Une image contenant carte, texte, atlas&#10;&#10;Description générée automatiquement">
            <a:extLst>
              <a:ext uri="{FF2B5EF4-FFF2-40B4-BE49-F238E27FC236}">
                <a16:creationId xmlns:a16="http://schemas.microsoft.com/office/drawing/2014/main" id="{4DDBE8DD-BE50-FCE1-5D00-9EEF3A8AEC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342" y="2814349"/>
            <a:ext cx="8238310" cy="393627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BC556D1-9C41-1248-5692-96B189FF58D4}"/>
              </a:ext>
            </a:extLst>
          </p:cNvPr>
          <p:cNvSpPr txBox="1"/>
          <p:nvPr/>
        </p:nvSpPr>
        <p:spPr>
          <a:xfrm>
            <a:off x="792480" y="1804042"/>
            <a:ext cx="59777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7 280 partenaires actifs dans 156 pays</a:t>
            </a:r>
          </a:p>
          <a:p>
            <a:r>
              <a:rPr lang="fr-FR" dirty="0"/>
              <a:t>2 086 000 projets provenant de plus de 3 184 000 utilisateurs</a:t>
            </a:r>
          </a:p>
          <a:p>
            <a:r>
              <a:rPr lang="fr-FR" dirty="0"/>
              <a:t>39 550 articles de journaux citent </a:t>
            </a:r>
            <a:r>
              <a:rPr lang="fr-FR" dirty="0" err="1"/>
              <a:t>REDCap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5586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texte, Police, capture d’écran&#10;&#10;Description générée automatiquement">
            <a:extLst>
              <a:ext uri="{FF2B5EF4-FFF2-40B4-BE49-F238E27FC236}">
                <a16:creationId xmlns:a16="http://schemas.microsoft.com/office/drawing/2014/main" id="{4EF9D67A-859E-150D-F6D7-F1BB31FAEB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63" y="3694090"/>
            <a:ext cx="7772400" cy="1956908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Création d’un projet</a:t>
            </a:r>
          </a:p>
        </p:txBody>
      </p:sp>
      <p:pic>
        <p:nvPicPr>
          <p:cNvPr id="6" name="Image 5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49B25541-EA65-530B-722F-8BDFBF11B3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63" y="1821758"/>
            <a:ext cx="7170737" cy="1371412"/>
          </a:xfrm>
          <a:prstGeom prst="rect">
            <a:avLst/>
          </a:prstGeom>
        </p:spPr>
      </p:pic>
      <p:pic>
        <p:nvPicPr>
          <p:cNvPr id="9" name="Image 8" descr="Une image contenant texte, Police, nombre, capture d’écran&#10;&#10;Description générée automatiquement">
            <a:extLst>
              <a:ext uri="{FF2B5EF4-FFF2-40B4-BE49-F238E27FC236}">
                <a16:creationId xmlns:a16="http://schemas.microsoft.com/office/drawing/2014/main" id="{E85F4CF7-AD60-C354-A288-A2A9928C6E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2409" y="2681028"/>
            <a:ext cx="6882431" cy="1810820"/>
          </a:xfrm>
          <a:prstGeom prst="rect">
            <a:avLst/>
          </a:prstGeom>
        </p:spPr>
      </p:pic>
      <p:pic>
        <p:nvPicPr>
          <p:cNvPr id="13" name="Image 12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353AF820-2040-93F0-F8C1-FB5899B3A77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789" y="5281076"/>
            <a:ext cx="6889409" cy="157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2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Ajout des champs</a:t>
            </a:r>
          </a:p>
        </p:txBody>
      </p:sp>
      <p:pic>
        <p:nvPicPr>
          <p:cNvPr id="4" name="Image 3" descr="Une image contenant texte, Site web, Page web, capture d’écran&#10;&#10;Description générée automatiquement">
            <a:extLst>
              <a:ext uri="{FF2B5EF4-FFF2-40B4-BE49-F238E27FC236}">
                <a16:creationId xmlns:a16="http://schemas.microsoft.com/office/drawing/2014/main" id="{F8F21EC1-CBF4-1A23-A974-C7157296A3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" y="2066778"/>
            <a:ext cx="7429500" cy="4185138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1CE69ED9-2778-83C7-E499-B301EB1EBD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2840" y="2164080"/>
            <a:ext cx="4663440" cy="436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66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Logique de branchement</a:t>
            </a:r>
          </a:p>
        </p:txBody>
      </p:sp>
      <p:pic>
        <p:nvPicPr>
          <p:cNvPr id="4" name="Image 3" descr="Une image contenant texte, logiciel, Page web, Site web&#10;&#10;Description générée automatiquement">
            <a:extLst>
              <a:ext uri="{FF2B5EF4-FFF2-40B4-BE49-F238E27FC236}">
                <a16:creationId xmlns:a16="http://schemas.microsoft.com/office/drawing/2014/main" id="{A1BED603-6DE9-2D5C-C97A-2D5218DE09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2029168"/>
            <a:ext cx="7772400" cy="460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453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Planning en fonction des groupes de traitements</a:t>
            </a:r>
          </a:p>
        </p:txBody>
      </p:sp>
      <p:pic>
        <p:nvPicPr>
          <p:cNvPr id="7" name="Image 6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F8A78FE8-138A-97D2-D877-7DFE116973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2906" y="2141220"/>
            <a:ext cx="6215959" cy="415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70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Droits des utilisateurs / rôles</a:t>
            </a:r>
          </a:p>
        </p:txBody>
      </p:sp>
      <p:pic>
        <p:nvPicPr>
          <p:cNvPr id="4" name="Image 3" descr="Une image contenant texte, Police, nombre, Page web&#10;&#10;Description générée automatiquement">
            <a:extLst>
              <a:ext uri="{FF2B5EF4-FFF2-40B4-BE49-F238E27FC236}">
                <a16:creationId xmlns:a16="http://schemas.microsoft.com/office/drawing/2014/main" id="{C8F57DF3-A020-20EA-88A8-D184F3609B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670399"/>
            <a:ext cx="5951220" cy="3374042"/>
          </a:xfrm>
          <a:prstGeom prst="rect">
            <a:avLst/>
          </a:prstGeom>
        </p:spPr>
      </p:pic>
      <p:pic>
        <p:nvPicPr>
          <p:cNvPr id="5" name="Image 4" descr="Une image contenant texte, Police, nombre, Page web&#10;&#10;Description générée automatiquement">
            <a:extLst>
              <a:ext uri="{FF2B5EF4-FFF2-40B4-BE49-F238E27FC236}">
                <a16:creationId xmlns:a16="http://schemas.microsoft.com/office/drawing/2014/main" id="{98D07150-6A60-859E-EB28-DEA3F17C8B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1518" y="3192277"/>
            <a:ext cx="6807645" cy="360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01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Monitoring / Contrôle qualité</a:t>
            </a:r>
          </a:p>
        </p:txBody>
      </p:sp>
      <p:pic>
        <p:nvPicPr>
          <p:cNvPr id="5" name="Image 4" descr="Une image contenant texte, ligne, Police, nombre&#10;&#10;Description générée automatiquement">
            <a:extLst>
              <a:ext uri="{FF2B5EF4-FFF2-40B4-BE49-F238E27FC236}">
                <a16:creationId xmlns:a16="http://schemas.microsoft.com/office/drawing/2014/main" id="{7950B4B2-6247-86EF-56AA-953003638D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8580" y="1864214"/>
            <a:ext cx="6680063" cy="1778146"/>
          </a:xfrm>
          <a:prstGeom prst="rect">
            <a:avLst/>
          </a:prstGeom>
        </p:spPr>
      </p:pic>
      <p:pic>
        <p:nvPicPr>
          <p:cNvPr id="3" name="Image 2" descr="Une image contenant texte, capture d’écran, Page web, logiciel&#10;&#10;Description générée automatiquement">
            <a:extLst>
              <a:ext uri="{FF2B5EF4-FFF2-40B4-BE49-F238E27FC236}">
                <a16:creationId xmlns:a16="http://schemas.microsoft.com/office/drawing/2014/main" id="{26D4E600-8D1A-1799-31D7-DF21ECA028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0700" y="2021139"/>
            <a:ext cx="6203480" cy="480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61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Rapport automatique</a:t>
            </a:r>
          </a:p>
        </p:txBody>
      </p:sp>
      <p:pic>
        <p:nvPicPr>
          <p:cNvPr id="4" name="Image 3" descr="Une image contenant texte, capture d’écran, logiciel, Page web&#10;&#10;Description générée automatiquement">
            <a:extLst>
              <a:ext uri="{FF2B5EF4-FFF2-40B4-BE49-F238E27FC236}">
                <a16:creationId xmlns:a16="http://schemas.microsoft.com/office/drawing/2014/main" id="{7DE5B847-ADBB-B8F7-3938-315BA4531D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411" y="1899934"/>
            <a:ext cx="4433178" cy="495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93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Graphiques</a:t>
            </a:r>
          </a:p>
        </p:txBody>
      </p:sp>
      <p:pic>
        <p:nvPicPr>
          <p:cNvPr id="4" name="Image 3" descr="Une image contenant texte, capture d’écran, ligne, nombre&#10;&#10;Description générée automatiquement">
            <a:extLst>
              <a:ext uri="{FF2B5EF4-FFF2-40B4-BE49-F238E27FC236}">
                <a16:creationId xmlns:a16="http://schemas.microsoft.com/office/drawing/2014/main" id="{4ECBDE6A-170D-BA71-E6F3-A9454F3B48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989" y="2100208"/>
            <a:ext cx="10186867" cy="407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22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Export des données</a:t>
            </a:r>
          </a:p>
        </p:txBody>
      </p:sp>
      <p:pic>
        <p:nvPicPr>
          <p:cNvPr id="4" name="Image 3" descr="Une image contenant texte, capture d’écran, Page web, Site web&#10;&#10;Description générée automatiquement">
            <a:extLst>
              <a:ext uri="{FF2B5EF4-FFF2-40B4-BE49-F238E27FC236}">
                <a16:creationId xmlns:a16="http://schemas.microsoft.com/office/drawing/2014/main" id="{8225E2F8-5536-A869-58D1-183CC6233C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283" y="2033294"/>
            <a:ext cx="9017434" cy="411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054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modules externes</a:t>
            </a:r>
          </a:p>
        </p:txBody>
      </p:sp>
      <p:pic>
        <p:nvPicPr>
          <p:cNvPr id="5" name="Image 4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82DB3D2D-DF62-145B-87A0-5AA27C0F18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6143" y="1857081"/>
            <a:ext cx="6079713" cy="489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34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API</a:t>
            </a:r>
          </a:p>
        </p:txBody>
      </p:sp>
      <p:pic>
        <p:nvPicPr>
          <p:cNvPr id="4" name="Image 3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CD3F946D-8FCC-861B-C637-26D832579F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020" y="1855999"/>
            <a:ext cx="6017959" cy="494727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B17971B-76B3-65C4-5903-8B0FC4EF18C4}"/>
              </a:ext>
            </a:extLst>
          </p:cNvPr>
          <p:cNvSpPr txBox="1"/>
          <p:nvPr/>
        </p:nvSpPr>
        <p:spPr>
          <a:xfrm>
            <a:off x="1121790" y="3478491"/>
            <a:ext cx="111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Logiciel R </a:t>
            </a:r>
          </a:p>
        </p:txBody>
      </p:sp>
    </p:spTree>
    <p:extLst>
      <p:ext uri="{BB962C8B-B14F-4D97-AF65-F5344CB8AC3E}">
        <p14:creationId xmlns:p14="http://schemas.microsoft.com/office/powerpoint/2010/main" val="536055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32F9D-1678-9833-E193-DE15790E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216" y="1798320"/>
            <a:ext cx="5490224" cy="1965800"/>
          </a:xfrm>
        </p:spPr>
        <p:txBody>
          <a:bodyPr>
            <a:normAutofit/>
          </a:bodyPr>
          <a:lstStyle/>
          <a:p>
            <a:r>
              <a:rPr lang="fr-FR" dirty="0"/>
              <a:t>Pourquoi externaliser l’hébergement de </a:t>
            </a:r>
            <a:r>
              <a:rPr lang="fr-FR" dirty="0" err="1"/>
              <a:t>REDCap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2918CB-BC5C-8015-BC42-E53C271E8C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5707F3-F798-99A3-228C-DD0A44BD1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Anamorphik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296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« difficultés » des équipes de recherche</a:t>
            </a:r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B42D4FEE-62A2-661A-7400-C61D4D138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5877" y="1947218"/>
            <a:ext cx="10308675" cy="3804905"/>
          </a:xfrm>
        </p:spPr>
        <p:txBody>
          <a:bodyPr>
            <a:normAutofit/>
          </a:bodyPr>
          <a:lstStyle/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DSI institutionnelles ont pour priorité la sécurité des données </a:t>
            </a:r>
          </a:p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Ils connaissent les logiciels hospitaliers mais pas (ou rarement) ceux de la recherche</a:t>
            </a:r>
          </a:p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Trois cas de figures :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Ils installent </a:t>
            </a:r>
            <a:r>
              <a:rPr lang="fr-FR" dirty="0" err="1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REDCap</a:t>
            </a: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 leur système et l’intègrent parfaitement dans tout leur environnement de santé/recherche 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Ils installent </a:t>
            </a:r>
            <a:r>
              <a:rPr lang="fr-FR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REDCap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puis laissent les équipes de recherche l’administrer</a:t>
            </a:r>
          </a:p>
          <a:p>
            <a:pPr marL="1257300" lvl="2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 collaboration DSI/Recherche </a:t>
            </a: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ok</a:t>
            </a:r>
          </a:p>
          <a:p>
            <a:pPr marL="1257300" lvl="2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Si pas de collaboration  serveur et logiciel non mis à jour, faille de sécurité…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Ils refusent de l’installer</a:t>
            </a:r>
            <a:endParaRPr lang="fr-FR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17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BF3DF91-9727-49CE-A59E-038293BF5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bg1"/>
                </a:solidFill>
              </a:rPr>
              <a:t>Prestations </a:t>
            </a:r>
            <a:r>
              <a:rPr lang="fr-FR" dirty="0" err="1">
                <a:solidFill>
                  <a:schemeClr val="bg1"/>
                </a:solidFill>
              </a:rPr>
              <a:t>REDCap</a:t>
            </a:r>
            <a:endParaRPr lang="fr-FR" noProof="0" dirty="0">
              <a:solidFill>
                <a:schemeClr val="bg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C7626A-404D-E58F-B111-1477384A8D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895" y="1925287"/>
            <a:ext cx="11426349" cy="3702050"/>
          </a:xfrm>
          <a:prstGeom prst="rect">
            <a:avLst/>
          </a:prstGeom>
        </p:spPr>
      </p:pic>
      <p:pic>
        <p:nvPicPr>
          <p:cNvPr id="5" name="Image 4" descr="Une image contenant logo, Graphique, conception, fournitures de bureau&#10;&#10;Description générée automatiquement">
            <a:extLst>
              <a:ext uri="{FF2B5EF4-FFF2-40B4-BE49-F238E27FC236}">
                <a16:creationId xmlns:a16="http://schemas.microsoft.com/office/drawing/2014/main" id="{22ECD8F4-FCA7-C081-5272-94CBD34842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059" y="5519754"/>
            <a:ext cx="1353953" cy="119411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911D0E9-2CE4-8C0E-B9BD-C836B6967ED4}"/>
              </a:ext>
            </a:extLst>
          </p:cNvPr>
          <p:cNvSpPr txBox="1"/>
          <p:nvPr/>
        </p:nvSpPr>
        <p:spPr>
          <a:xfrm>
            <a:off x="4848223" y="5943140"/>
            <a:ext cx="4619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Formation 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REDCap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en cours de développement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7456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BF3DF91-9727-49CE-A59E-038293BF5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bg1"/>
                </a:solidFill>
              </a:rPr>
              <a:t>Licence </a:t>
            </a:r>
            <a:r>
              <a:rPr lang="fr-FR" dirty="0" err="1">
                <a:solidFill>
                  <a:schemeClr val="bg1"/>
                </a:solidFill>
              </a:rPr>
              <a:t>REDCap</a:t>
            </a:r>
            <a:endParaRPr lang="fr-FR" noProof="0" dirty="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11D0E9-2CE4-8C0E-B9BD-C836B6967ED4}"/>
              </a:ext>
            </a:extLst>
          </p:cNvPr>
          <p:cNvSpPr txBox="1"/>
          <p:nvPr/>
        </p:nvSpPr>
        <p:spPr>
          <a:xfrm>
            <a:off x="1866076" y="2194100"/>
            <a:ext cx="84296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https://projectredcap.org/partners/termsofuse/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licence est à demander par votre établissement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seule prestation commerciale autorisée par 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REDCap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est la sous-traitance de l’hébergement de 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REDCap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prestataire (nous) n’est pas autorisé à avoir un compte 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REDcap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à intervenir sur le volet logiciel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pratique, quand les équipes locales n’ont pas les compétences, c’est en général une personne extérieure qui intervient en qualité de « conseil »</a:t>
            </a:r>
          </a:p>
          <a:p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2114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Police, document&#10;&#10;Description générée automatiquement">
            <a:extLst>
              <a:ext uri="{FF2B5EF4-FFF2-40B4-BE49-F238E27FC236}">
                <a16:creationId xmlns:a16="http://schemas.microsoft.com/office/drawing/2014/main" id="{F48B96AC-5211-F6C5-DA62-0420F27AF7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4131" y="1921327"/>
            <a:ext cx="5165549" cy="485415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EB957DA-1B06-83E8-BE57-2A3D4254B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72" y="2352148"/>
            <a:ext cx="3851316" cy="2702086"/>
          </a:xfrm>
        </p:spPr>
        <p:txBody>
          <a:bodyPr>
            <a:normAutofit fontScale="90000"/>
          </a:bodyPr>
          <a:lstStyle/>
          <a:p>
            <a:r>
              <a:rPr lang="fr-FR" dirty="0"/>
              <a:t>Serveurs en France</a:t>
            </a:r>
            <a:br>
              <a:rPr lang="fr-FR" dirty="0"/>
            </a:br>
            <a:br>
              <a:rPr lang="fr-FR" dirty="0"/>
            </a:br>
            <a:r>
              <a:rPr lang="fr-FR" dirty="0"/>
              <a:t>Traditionnels ou certifiés HDS</a:t>
            </a:r>
            <a:br>
              <a:rPr lang="fr-FR" dirty="0"/>
            </a:br>
            <a:endParaRPr lang="fr-FR" dirty="0"/>
          </a:p>
        </p:txBody>
      </p:sp>
      <p:pic>
        <p:nvPicPr>
          <p:cNvPr id="5" name="Image 4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39B270BB-F45D-ADF2-16BF-0633AD7AB1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6783" y="82522"/>
            <a:ext cx="5082770" cy="385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48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33893EF-D8DF-5631-38B5-27EBB855547B}"/>
              </a:ext>
            </a:extLst>
          </p:cNvPr>
          <p:cNvSpPr/>
          <p:nvPr/>
        </p:nvSpPr>
        <p:spPr>
          <a:xfrm>
            <a:off x="276325" y="248525"/>
            <a:ext cx="5362077" cy="409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390" name="Picture 6" descr="Centre Hospitalier de Périgueux – Onco-Nouvelle-Aquitaine">
            <a:extLst>
              <a:ext uri="{FF2B5EF4-FFF2-40B4-BE49-F238E27FC236}">
                <a16:creationId xmlns:a16="http://schemas.microsoft.com/office/drawing/2014/main" id="{3BA82951-59D4-5041-209F-B46E794F0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5023" y="4094942"/>
            <a:ext cx="2751546" cy="95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H Annecy Genevois | Metz-Tessy">
            <a:extLst>
              <a:ext uri="{FF2B5EF4-FFF2-40B4-BE49-F238E27FC236}">
                <a16:creationId xmlns:a16="http://schemas.microsoft.com/office/drawing/2014/main" id="{0A0946BB-301F-CE26-8128-126DCF18D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011" y="1795133"/>
            <a:ext cx="1326319" cy="132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HU de Guadeloupe | Luminess">
            <a:extLst>
              <a:ext uri="{FF2B5EF4-FFF2-40B4-BE49-F238E27FC236}">
                <a16:creationId xmlns:a16="http://schemas.microsoft.com/office/drawing/2014/main" id="{AD986CBD-54DA-52FE-53DB-7B748F950A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9229" y="5024542"/>
            <a:ext cx="1455005" cy="1677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entre Hospitalier Universitaire de Martinique (Fort-de-France) | FHF">
            <a:extLst>
              <a:ext uri="{FF2B5EF4-FFF2-40B4-BE49-F238E27FC236}">
                <a16:creationId xmlns:a16="http://schemas.microsoft.com/office/drawing/2014/main" id="{A765966C-E42B-AD53-2E79-DD6948A9A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325" y="3251821"/>
            <a:ext cx="2564036" cy="86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90F5260-2026-49F5-F275-8DE9CF04A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28873" y="86007"/>
            <a:ext cx="1986773" cy="10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HU de Brest – Emploi - Développez votre carrière avec le CHU de Brest !">
            <a:extLst>
              <a:ext uri="{FF2B5EF4-FFF2-40B4-BE49-F238E27FC236}">
                <a16:creationId xmlns:a16="http://schemas.microsoft.com/office/drawing/2014/main" id="{93543BC3-5509-306E-80B6-174A5CFA8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1977" y="3077726"/>
            <a:ext cx="1929143" cy="115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4E94462B-AE7E-85BB-269B-F8C9434B3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3125" y="4354784"/>
            <a:ext cx="2359503" cy="121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HU de Rennes (@CHURennes) / X">
            <a:extLst>
              <a:ext uri="{FF2B5EF4-FFF2-40B4-BE49-F238E27FC236}">
                <a16:creationId xmlns:a16="http://schemas.microsoft.com/office/drawing/2014/main" id="{4BA36210-F5ED-E050-2A49-16E9DE7EE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009631"/>
            <a:ext cx="1457060" cy="145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entre hospitalier régional universitaire de Tours — Wikipédia">
            <a:extLst>
              <a:ext uri="{FF2B5EF4-FFF2-40B4-BE49-F238E27FC236}">
                <a16:creationId xmlns:a16="http://schemas.microsoft.com/office/drawing/2014/main" id="{3B629048-0CE9-0116-6066-C5CDD2EE5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3060" y="3572328"/>
            <a:ext cx="2257410" cy="117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entre hospitalier de Melun">
            <a:extLst>
              <a:ext uri="{FF2B5EF4-FFF2-40B4-BE49-F238E27FC236}">
                <a16:creationId xmlns:a16="http://schemas.microsoft.com/office/drawing/2014/main" id="{91959577-A80C-DFCD-E2D2-234292486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1608" y="2330150"/>
            <a:ext cx="2869659" cy="10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Groupe Hospitalier Littoral Atlantique | LinkedIn">
            <a:extLst>
              <a:ext uri="{FF2B5EF4-FFF2-40B4-BE49-F238E27FC236}">
                <a16:creationId xmlns:a16="http://schemas.microsoft.com/office/drawing/2014/main" id="{47FD15F4-6DF1-EB73-A4E8-6D159BFA5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53701" y="630167"/>
            <a:ext cx="1874530" cy="83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ôpital NOVO">
            <a:extLst>
              <a:ext uri="{FF2B5EF4-FFF2-40B4-BE49-F238E27FC236}">
                <a16:creationId xmlns:a16="http://schemas.microsoft.com/office/drawing/2014/main" id="{EA3EEC01-E273-77BF-6C5A-9A6F0ACBD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50757" y="5811492"/>
            <a:ext cx="2550426" cy="84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Institut de radioprotection et de sûreté nucléaire — Wikipédia">
            <a:extLst>
              <a:ext uri="{FF2B5EF4-FFF2-40B4-BE49-F238E27FC236}">
                <a16:creationId xmlns:a16="http://schemas.microsoft.com/office/drawing/2014/main" id="{EB3C682E-852A-B972-F4B6-B7CE59F79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2005" y="5549625"/>
            <a:ext cx="1899434" cy="86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9996A9C0-0169-6738-92F4-324BF6595C96}"/>
              </a:ext>
            </a:extLst>
          </p:cNvPr>
          <p:cNvGrpSpPr/>
          <p:nvPr/>
        </p:nvGrpSpPr>
        <p:grpSpPr>
          <a:xfrm>
            <a:off x="5638402" y="2679170"/>
            <a:ext cx="3239238" cy="977883"/>
            <a:chOff x="5028865" y="2374728"/>
            <a:chExt cx="3239238" cy="977883"/>
          </a:xfrm>
        </p:grpSpPr>
        <p:pic>
          <p:nvPicPr>
            <p:cNvPr id="3" name="Image 2" descr="Une image contenant texte, Police, conception&#10;&#10;Description générée automatiquement">
              <a:extLst>
                <a:ext uri="{FF2B5EF4-FFF2-40B4-BE49-F238E27FC236}">
                  <a16:creationId xmlns:a16="http://schemas.microsoft.com/office/drawing/2014/main" id="{17BC1643-4B44-871B-F5DE-0AE8F9C49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8865" y="2374728"/>
              <a:ext cx="3239238" cy="977883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DDD7E47-1820-8A58-A06A-6973F92BCD08}"/>
                </a:ext>
              </a:extLst>
            </p:cNvPr>
            <p:cNvSpPr txBox="1"/>
            <p:nvPr/>
          </p:nvSpPr>
          <p:spPr>
            <a:xfrm>
              <a:off x="5993048" y="2522926"/>
              <a:ext cx="13108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CH Etampes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B8DB952-A88E-F598-AD3D-8972BF647E6F}"/>
              </a:ext>
            </a:extLst>
          </p:cNvPr>
          <p:cNvGrpSpPr/>
          <p:nvPr/>
        </p:nvGrpSpPr>
        <p:grpSpPr>
          <a:xfrm>
            <a:off x="5802215" y="5068163"/>
            <a:ext cx="1376724" cy="1590674"/>
            <a:chOff x="6199733" y="4981886"/>
            <a:chExt cx="1376724" cy="1590674"/>
          </a:xfrm>
        </p:grpSpPr>
        <p:pic>
          <p:nvPicPr>
            <p:cNvPr id="1042" name="Picture 18" descr="Direction de la santé">
              <a:extLst>
                <a:ext uri="{FF2B5EF4-FFF2-40B4-BE49-F238E27FC236}">
                  <a16:creationId xmlns:a16="http://schemas.microsoft.com/office/drawing/2014/main" id="{F40BC502-2E81-6A11-3869-D60F22FF84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626" r="5009" b="16550"/>
            <a:stretch/>
          </p:blipFill>
          <p:spPr bwMode="auto">
            <a:xfrm>
              <a:off x="6199733" y="4981886"/>
              <a:ext cx="1376724" cy="1300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BCC83E0-5900-246F-F792-9003700E1B8E}"/>
                </a:ext>
              </a:extLst>
            </p:cNvPr>
            <p:cNvSpPr txBox="1"/>
            <p:nvPr/>
          </p:nvSpPr>
          <p:spPr>
            <a:xfrm>
              <a:off x="6351634" y="6203228"/>
              <a:ext cx="1072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Polynésie</a:t>
              </a:r>
            </a:p>
          </p:txBody>
        </p:sp>
      </p:grpSp>
      <p:pic>
        <p:nvPicPr>
          <p:cNvPr id="16386" name="Picture 2" descr="Accueil - CHI Créteil CHI Créteil">
            <a:extLst>
              <a:ext uri="{FF2B5EF4-FFF2-40B4-BE49-F238E27FC236}">
                <a16:creationId xmlns:a16="http://schemas.microsoft.com/office/drawing/2014/main" id="{7F66DF4D-3557-49D9-5AD4-BF2EE8380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2271" y="1292875"/>
            <a:ext cx="2527957" cy="91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EED1B8-114F-9091-AA99-2F8D81D80206}"/>
              </a:ext>
            </a:extLst>
          </p:cNvPr>
          <p:cNvSpPr txBox="1"/>
          <p:nvPr/>
        </p:nvSpPr>
        <p:spPr>
          <a:xfrm>
            <a:off x="697623" y="926342"/>
            <a:ext cx="364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Hébergement/maintenance en cours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73669-0333-136C-E7B0-6841CFE70909}"/>
              </a:ext>
            </a:extLst>
          </p:cNvPr>
          <p:cNvSpPr txBox="1"/>
          <p:nvPr/>
        </p:nvSpPr>
        <p:spPr>
          <a:xfrm>
            <a:off x="786923" y="4553738"/>
            <a:ext cx="3384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Partenariats en cours de signature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D7504-BD12-0928-A7FE-28DA537608A4}"/>
              </a:ext>
            </a:extLst>
          </p:cNvPr>
          <p:cNvSpPr txBox="1"/>
          <p:nvPr/>
        </p:nvSpPr>
        <p:spPr>
          <a:xfrm>
            <a:off x="6213020" y="248525"/>
            <a:ext cx="2622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Partenariats en discussion</a:t>
            </a:r>
          </a:p>
        </p:txBody>
      </p:sp>
      <p:pic>
        <p:nvPicPr>
          <p:cNvPr id="16388" name="Picture 4" descr="Centre Hospitalier de la Côte Basque">
            <a:extLst>
              <a:ext uri="{FF2B5EF4-FFF2-40B4-BE49-F238E27FC236}">
                <a16:creationId xmlns:a16="http://schemas.microsoft.com/office/drawing/2014/main" id="{D83E1C97-8ECE-BF22-2089-BCC7979A13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30840" y="5527407"/>
            <a:ext cx="1931459" cy="110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Centre Hospitalier Agen-Nérac (@HopitalAgen) / X">
            <a:extLst>
              <a:ext uri="{FF2B5EF4-FFF2-40B4-BE49-F238E27FC236}">
                <a16:creationId xmlns:a16="http://schemas.microsoft.com/office/drawing/2014/main" id="{4BFC7503-A87F-8E81-B0D4-DD78466C7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2220" y="1243530"/>
            <a:ext cx="1753001" cy="175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Centre Hospitalier de Dax-Côte d'Argent | Dax">
            <a:extLst>
              <a:ext uri="{FF2B5EF4-FFF2-40B4-BE49-F238E27FC236}">
                <a16:creationId xmlns:a16="http://schemas.microsoft.com/office/drawing/2014/main" id="{6B573B1A-E438-34B2-3038-A046169D3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08" t="21941" b="24624"/>
          <a:stretch/>
        </p:blipFill>
        <p:spPr bwMode="auto">
          <a:xfrm>
            <a:off x="8040678" y="1560152"/>
            <a:ext cx="2367232" cy="131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B6DE56B-DB62-A830-5749-C9563F386215}"/>
              </a:ext>
            </a:extLst>
          </p:cNvPr>
          <p:cNvSpPr txBox="1"/>
          <p:nvPr/>
        </p:nvSpPr>
        <p:spPr>
          <a:xfrm>
            <a:off x="978125" y="209525"/>
            <a:ext cx="4041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>
                <a:solidFill>
                  <a:schemeClr val="bg1"/>
                </a:solidFill>
              </a:rPr>
              <a:t>REDCap</a:t>
            </a:r>
            <a:r>
              <a:rPr lang="fr-FR" sz="2400" dirty="0">
                <a:solidFill>
                  <a:schemeClr val="bg1"/>
                </a:solidFill>
              </a:rPr>
              <a:t> – Depuis février 2024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8E112C-24A6-4F82-A524-B2CF9F55A59A}"/>
              </a:ext>
            </a:extLst>
          </p:cNvPr>
          <p:cNvSpPr/>
          <p:nvPr/>
        </p:nvSpPr>
        <p:spPr>
          <a:xfrm>
            <a:off x="276324" y="132535"/>
            <a:ext cx="5362077" cy="883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722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8D82B5-E7FB-24CA-D0FF-E49461C0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Installation initiale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48D9F1-82F5-C321-205D-09D0A8133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4245" y="1802245"/>
            <a:ext cx="7516075" cy="4354674"/>
          </a:xfrm>
        </p:spPr>
        <p:txBody>
          <a:bodyPr/>
          <a:lstStyle/>
          <a:p>
            <a:pPr marL="0" indent="0">
              <a:buNone/>
            </a:pP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Création de l’hébergement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Installation du serveur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VM : 4 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vCPU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4Go 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vRAM</a:t>
            </a: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100Go SSD*</a:t>
            </a: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Installation et configuration de 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RedCap</a:t>
            </a: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EFDC85D-4085-0B0A-6B10-E4083A0C693A}"/>
              </a:ext>
            </a:extLst>
          </p:cNvPr>
          <p:cNvSpPr txBox="1"/>
          <p:nvPr/>
        </p:nvSpPr>
        <p:spPr>
          <a:xfrm>
            <a:off x="4212492" y="6179751"/>
            <a:ext cx="462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*Upgrade possible : 250 Go, 500 Go…</a:t>
            </a:r>
          </a:p>
        </p:txBody>
      </p:sp>
    </p:spTree>
    <p:extLst>
      <p:ext uri="{BB962C8B-B14F-4D97-AF65-F5344CB8AC3E}">
        <p14:creationId xmlns:p14="http://schemas.microsoft.com/office/powerpoint/2010/main" val="334175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8D82B5-E7FB-24CA-D0FF-E49461C0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Prestation annuelle : Hébergement &amp; Infogérance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48D9F1-82F5-C321-205D-09D0A8133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3568" y="1790913"/>
            <a:ext cx="7672382" cy="4354674"/>
          </a:xfrm>
        </p:spPr>
        <p:txBody>
          <a:bodyPr>
            <a:no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Infogérance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Gestion d’un nom de domaine dédié 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Routage des mailings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 </a:t>
            </a: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et support </a:t>
            </a:r>
            <a:r>
              <a:rPr lang="fr-FR" sz="1600" i="1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(à hauteur de 10 heures par an) </a:t>
            </a:r>
            <a:endParaRPr lang="fr-FR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Support 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technique </a:t>
            </a:r>
          </a:p>
          <a:p>
            <a:pPr lvl="1"/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Administration de la plateforme </a:t>
            </a:r>
          </a:p>
          <a:p>
            <a:pPr lvl="1"/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 fonctionnelle</a:t>
            </a:r>
          </a:p>
        </p:txBody>
      </p:sp>
    </p:spTree>
    <p:extLst>
      <p:ext uri="{BB962C8B-B14F-4D97-AF65-F5344CB8AC3E}">
        <p14:creationId xmlns:p14="http://schemas.microsoft.com/office/powerpoint/2010/main" val="1610423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age web, capture d’écran, Site web&#10;&#10;Description générée automatiquement">
            <a:extLst>
              <a:ext uri="{FF2B5EF4-FFF2-40B4-BE49-F238E27FC236}">
                <a16:creationId xmlns:a16="http://schemas.microsoft.com/office/drawing/2014/main" id="{19784572-CD86-17A8-82A6-79D80D7876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4895" y="1964640"/>
            <a:ext cx="9162210" cy="466654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4CEE536-BCA3-8C24-AB8C-8B3EC9217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Aide et conseils à l’administration de </a:t>
            </a:r>
            <a:r>
              <a:rPr lang="fr-FR" dirty="0" err="1"/>
              <a:t>REDCap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8078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C2B059BD-8A52-A51F-80B6-9AC1E232DF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67750"/>
            <a:ext cx="5817966" cy="1364107"/>
          </a:xfrm>
          <a:prstGeom prst="rect">
            <a:avLst/>
          </a:prstGeom>
        </p:spPr>
      </p:pic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Aide et conseils à la création de projets</a:t>
            </a:r>
          </a:p>
        </p:txBody>
      </p:sp>
      <p:pic>
        <p:nvPicPr>
          <p:cNvPr id="6" name="Image 5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E77728B8-C590-623E-56D0-57D75F1C7E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63" y="3031857"/>
            <a:ext cx="6942417" cy="1778859"/>
          </a:xfrm>
          <a:prstGeom prst="rect">
            <a:avLst/>
          </a:prstGeom>
        </p:spPr>
      </p:pic>
      <p:pic>
        <p:nvPicPr>
          <p:cNvPr id="9" name="Image 8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01BAF2F7-EB22-B41E-7CD7-60D3273AD2B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63" y="4830858"/>
            <a:ext cx="7772400" cy="1967531"/>
          </a:xfrm>
          <a:prstGeom prst="rect">
            <a:avLst/>
          </a:prstGeom>
        </p:spPr>
      </p:pic>
      <p:pic>
        <p:nvPicPr>
          <p:cNvPr id="10" name="Image 9" descr="Une image contenant texte, capture d’écran, logiciel, Page web&#10;&#10;Description générée automatiquement">
            <a:extLst>
              <a:ext uri="{FF2B5EF4-FFF2-40B4-BE49-F238E27FC236}">
                <a16:creationId xmlns:a16="http://schemas.microsoft.com/office/drawing/2014/main" id="{F28AA9E6-B687-1777-653C-6873B3C34B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9548" y="1667750"/>
            <a:ext cx="2126028" cy="5190732"/>
          </a:xfrm>
          <a:prstGeom prst="rect">
            <a:avLst/>
          </a:prstGeom>
        </p:spPr>
      </p:pic>
      <p:pic>
        <p:nvPicPr>
          <p:cNvPr id="3" name="Image 2" descr="Une image contenant texte, capture d’écran, logiciel, Page web&#10;&#10;Description générée automatiquement">
            <a:extLst>
              <a:ext uri="{FF2B5EF4-FFF2-40B4-BE49-F238E27FC236}">
                <a16:creationId xmlns:a16="http://schemas.microsoft.com/office/drawing/2014/main" id="{31852E3D-1101-8B14-5ABB-8B1A881B1FD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511" y="2462556"/>
            <a:ext cx="3461629" cy="368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33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10A21385-E52D-DB0F-8B2F-88BBF1BC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Formation </a:t>
            </a:r>
            <a:r>
              <a:rPr lang="fr-FR" dirty="0" err="1"/>
              <a:t>REDCap</a:t>
            </a:r>
            <a:endParaRPr lang="fr-FR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73E6033C-20AB-61A2-FCC9-670907495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6676" y="2001929"/>
            <a:ext cx="7672382" cy="4354674"/>
          </a:xfrm>
        </p:spPr>
        <p:txBody>
          <a:bodyPr>
            <a:no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cours de développement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Paramétrage du projet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Création des formulaires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Logique de branchement / balises d’action / </a:t>
            </a:r>
            <a:r>
              <a:rPr lang="fr-FR" dirty="0" err="1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Piping</a:t>
            </a:r>
            <a:endParaRPr lang="fr-FR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Contrôle qualité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Double saisie</a:t>
            </a:r>
            <a:endParaRPr lang="fr-FR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Gestion des droits utilisateurs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 et mise en production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Rapports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Import / Export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fr-FR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328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DCD44CF-C4FC-9B70-FD16-301E5F81B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4318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A229D4D-A94F-342F-B341-6B795AE893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MERCI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124255DA-DA90-37D4-6128-EAD612261B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108">
            <a:extLst>
              <a:ext uri="{FF2B5EF4-FFF2-40B4-BE49-F238E27FC236}">
                <a16:creationId xmlns:a16="http://schemas.microsoft.com/office/drawing/2014/main" id="{A9E60BF1-C3AE-D3EE-3FD7-CAC78027A0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2122" y="4172275"/>
            <a:ext cx="3051060" cy="21131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AB6094-24E5-CC92-9CA7-E3937521E4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071" y="4793424"/>
            <a:ext cx="2656114" cy="87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65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8D82B5-E7FB-24CA-D0FF-E49461C0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Installation initiale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48D9F1-82F5-C321-205D-09D0A8133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648" y="1846924"/>
            <a:ext cx="7516075" cy="4354674"/>
          </a:xfrm>
        </p:spPr>
        <p:txBody>
          <a:bodyPr/>
          <a:lstStyle/>
          <a:p>
            <a:pPr marL="0" indent="0">
              <a:buNone/>
            </a:pP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Création de l’hébergement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Installation du serveur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VM : 4 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vCPU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4Go 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vRAM</a:t>
            </a: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100Go SSD*</a:t>
            </a: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itchFamily="2" charset="2"/>
              <a:buChar char=""/>
            </a:pP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Installation et configuration de </a:t>
            </a:r>
            <a:r>
              <a:rPr lang="fr-FR" sz="1800" dirty="0" err="1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RedCap</a:t>
            </a: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EFDC85D-4085-0B0A-6B10-E4083A0C693A}"/>
              </a:ext>
            </a:extLst>
          </p:cNvPr>
          <p:cNvSpPr txBox="1"/>
          <p:nvPr/>
        </p:nvSpPr>
        <p:spPr>
          <a:xfrm>
            <a:off x="1185117" y="6096771"/>
            <a:ext cx="462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*Upgrade possible : 250 Go, 500 Go…</a:t>
            </a:r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238F5439-4E68-B6EE-6B43-2216D08A46F8}"/>
              </a:ext>
            </a:extLst>
          </p:cNvPr>
          <p:cNvSpPr txBox="1">
            <a:spLocks/>
          </p:cNvSpPr>
          <p:nvPr/>
        </p:nvSpPr>
        <p:spPr>
          <a:xfrm>
            <a:off x="7186247" y="1684401"/>
            <a:ext cx="5138616" cy="4354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fr-FR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1 200 euros sur serveur traditionnel</a:t>
            </a:r>
          </a:p>
          <a:p>
            <a:pPr marL="342900" indent="-342900">
              <a:buFont typeface="Symbol" pitchFamily="2" charset="2"/>
              <a:buChar char=""/>
            </a:pPr>
            <a:endParaRPr lang="fr-FR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1 500 euros sur serveur HDS</a:t>
            </a:r>
            <a:endParaRPr lang="fr-FR" sz="1800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5259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8D82B5-E7FB-24CA-D0FF-E49461C0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Prestation annuelle : Hébergement &amp; Infogérance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48D9F1-82F5-C321-205D-09D0A8133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648" y="1861251"/>
            <a:ext cx="6311599" cy="4354674"/>
          </a:xfrm>
        </p:spPr>
        <p:txBody>
          <a:bodyPr>
            <a:no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Infogérance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Gestion d’un nom de domaine dédié 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Routage des mailings 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 </a:t>
            </a: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et support </a:t>
            </a:r>
            <a:r>
              <a:rPr lang="fr-FR" sz="1600" i="1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(à hauteur de 10h par an) </a:t>
            </a:r>
            <a:endParaRPr lang="fr-FR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Support </a:t>
            </a:r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technique </a:t>
            </a:r>
          </a:p>
          <a:p>
            <a:pPr lvl="1"/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Administration de la plateforme </a:t>
            </a:r>
          </a:p>
          <a:p>
            <a:pPr lvl="1"/>
            <a:r>
              <a:rPr lang="fr-FR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 fonctionnelle</a:t>
            </a:r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B50629F7-9165-D3AD-87B4-3EFDAEE72120}"/>
              </a:ext>
            </a:extLst>
          </p:cNvPr>
          <p:cNvSpPr txBox="1">
            <a:spLocks/>
          </p:cNvSpPr>
          <p:nvPr/>
        </p:nvSpPr>
        <p:spPr>
          <a:xfrm>
            <a:off x="7186247" y="1684401"/>
            <a:ext cx="5138616" cy="4354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fr-FR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3 500 euros sur serveur traditionnel</a:t>
            </a:r>
          </a:p>
          <a:p>
            <a:pPr marL="342900" indent="-342900">
              <a:buFont typeface="Symbol" pitchFamily="2" charset="2"/>
              <a:buChar char=""/>
            </a:pPr>
            <a:endParaRPr lang="fr-FR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8 500 euros sur serveur HDS</a:t>
            </a:r>
            <a:endParaRPr lang="fr-FR" sz="1800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0264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8D82B5-E7FB-24CA-D0FF-E49461C0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Aide et conseils à l’administration / Création de projets 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77BDAC21-052A-0A62-9EE4-AD86BEF9AC6F}"/>
              </a:ext>
            </a:extLst>
          </p:cNvPr>
          <p:cNvSpPr txBox="1">
            <a:spLocks/>
          </p:cNvSpPr>
          <p:nvPr/>
        </p:nvSpPr>
        <p:spPr>
          <a:xfrm>
            <a:off x="2468259" y="1996821"/>
            <a:ext cx="7255482" cy="34819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fr-FR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Forfait de base : 900 euros, </a:t>
            </a:r>
            <a:r>
              <a:rPr lang="fr-FR" sz="1800" dirty="0"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à hauteur de 10h par an</a:t>
            </a:r>
          </a:p>
          <a:p>
            <a:pPr marL="342900" indent="-342900">
              <a:buFont typeface="Symbol" pitchFamily="2" charset="2"/>
              <a:buChar char=""/>
            </a:pPr>
            <a:endParaRPr lang="fr-FR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Autres besoins : à discuter </a:t>
            </a:r>
            <a:endParaRPr lang="fr-FR" sz="1800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22870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8D82B5-E7FB-24CA-D0FF-E49461C0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Formation </a:t>
            </a:r>
            <a:r>
              <a:rPr lang="fr-FR" dirty="0" err="1"/>
              <a:t>REDCap</a:t>
            </a:r>
            <a:endParaRPr lang="fr-FR" dirty="0"/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77BDAC21-052A-0A62-9EE4-AD86BEF9AC6F}"/>
              </a:ext>
            </a:extLst>
          </p:cNvPr>
          <p:cNvSpPr txBox="1">
            <a:spLocks/>
          </p:cNvSpPr>
          <p:nvPr/>
        </p:nvSpPr>
        <p:spPr>
          <a:xfrm>
            <a:off x="2468259" y="1996821"/>
            <a:ext cx="7255482" cy="34819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fr-FR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cours de développement</a:t>
            </a:r>
            <a:endParaRPr lang="fr-FR" sz="1800" dirty="0">
              <a:solidFill>
                <a:srgbClr val="595959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Symbol" pitchFamily="2" charset="2"/>
              <a:buChar char=""/>
            </a:pPr>
            <a:endParaRPr lang="fr-FR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Symbol" pitchFamily="2" charset="2"/>
              <a:buChar char=""/>
            </a:pPr>
            <a:r>
              <a:rPr lang="fr-FR" dirty="0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discuter en </a:t>
            </a:r>
            <a:r>
              <a:rPr lang="fr-FR">
                <a:solidFill>
                  <a:srgbClr val="595959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fonction des besoins</a:t>
            </a:r>
            <a:endParaRPr lang="fr-FR" sz="1800" dirty="0">
              <a:solidFill>
                <a:srgbClr val="595959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54136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56"/>
  <p:tag name="ARTICULATE_NAV_LEVEL" val="1"/>
  <p:tag name="ARTICULATE_SLIDE_PRESENTER_GUID" val="a76f282c-9a74-4e3b-9dbe-d28c3648e655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56"/>
  <p:tag name="ARTICULATE_NAV_LEVEL" val="1"/>
  <p:tag name="ARTICULATE_SLIDE_PRESENTER_GUID" val="a76f282c-9a74-4e3b-9dbe-d28c3648e655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56"/>
  <p:tag name="ARTICULATE_NAV_LEVEL" val="1"/>
  <p:tag name="ARTICULATE_SLIDE_PRESENTER_GUID" val="a76f282c-9a74-4e3b-9dbe-d28c3648e655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56"/>
  <p:tag name="ARTICULATE_NAV_LEVEL" val="1"/>
  <p:tag name="ARTICULATE_SLIDE_PRESENTER_GUID" val="a76f282c-9a74-4e3b-9dbe-d28c3648e655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56"/>
  <p:tag name="ARTICULATE_NAV_LEVEL" val="1"/>
  <p:tag name="ARTICULATE_SLIDE_PRESENTER_GUID" val="a76f282c-9a74-4e3b-9dbe-d28c3648e655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356"/>
  <p:tag name="ARTICULATE_NAV_LEVEL" val="1"/>
  <p:tag name="ARTICULATE_SLIDE_PRESENTER_GUID" val="a76f282c-9a74-4e3b-9dbe-d28c3648e655"/>
  <p:tag name="ARTICULATE_SLIDE_PAUSE" val="0"/>
  <p:tag name="ARTICULATE_LOCK_SLIDE" val="0"/>
  <p:tag name="ARTICULATE_HIDE_SLIDE" val="0"/>
  <p:tag name="ARTICULATE_PLAYER_CONTROL_PREVIOUS" val="True"/>
  <p:tag name="ARTICULATE_PLAYER_CONTROL_NEXT" val="True"/>
  <p:tag name="ARTICULATE_SLIDE_THUMBNAIL_REFRESH" val="1"/>
</p:tagLst>
</file>

<file path=ppt/theme/theme1.xml><?xml version="1.0" encoding="utf-8"?>
<a:theme xmlns:a="http://schemas.openxmlformats.org/drawingml/2006/main" name="Atlas">
  <a:themeElements>
    <a:clrScheme name="Anamorphik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44A17"/>
      </a:accent1>
      <a:accent2>
        <a:srgbClr val="4F81BD"/>
      </a:accent2>
      <a:accent3>
        <a:srgbClr val="C0504D"/>
      </a:accent3>
      <a:accent4>
        <a:srgbClr val="9BBB59"/>
      </a:accent4>
      <a:accent5>
        <a:srgbClr val="8064A2"/>
      </a:accent5>
      <a:accent6>
        <a:srgbClr val="4BACC6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29B3952A-A5A2-4E72-A5C9-A88B41734E0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57112F6C8F1F46B12FDCCC6DEA5F13" ma:contentTypeVersion="18" ma:contentTypeDescription="Crée un document." ma:contentTypeScope="" ma:versionID="f5bb711b90b9667936a5315714b0e5aa">
  <xsd:schema xmlns:xsd="http://www.w3.org/2001/XMLSchema" xmlns:xs="http://www.w3.org/2001/XMLSchema" xmlns:p="http://schemas.microsoft.com/office/2006/metadata/properties" xmlns:ns2="cb30e08b-515e-4774-8782-b1b53f1e7cc4" xmlns:ns3="c0ed3ab1-7da1-41d5-bd32-ded905a0ab66" targetNamespace="http://schemas.microsoft.com/office/2006/metadata/properties" ma:root="true" ma:fieldsID="e96c8e7ae27468be15404f231266fb09" ns2:_="" ns3:_="">
    <xsd:import namespace="cb30e08b-515e-4774-8782-b1b53f1e7cc4"/>
    <xsd:import namespace="c0ed3ab1-7da1-41d5-bd32-ded905a0ab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30e08b-515e-4774-8782-b1b53f1e7c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408429c5-7221-4624-809e-49fa18f97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ed3ab1-7da1-41d5-bd32-ded905a0ab6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252d1ff-981d-45c4-bcd9-24eb93af0d73}" ma:internalName="TaxCatchAll" ma:showField="CatchAllData" ma:web="c0ed3ab1-7da1-41d5-bd32-ded905a0ab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98C46F-13C0-4303-8F03-AEA9ED461CA5}"/>
</file>

<file path=customXml/itemProps2.xml><?xml version="1.0" encoding="utf-8"?>
<ds:datastoreItem xmlns:ds="http://schemas.openxmlformats.org/officeDocument/2006/customXml" ds:itemID="{3219C887-9BFF-4FAF-9A14-7A78B754AC24}"/>
</file>

<file path=docProps/app.xml><?xml version="1.0" encoding="utf-8"?>
<Properties xmlns="http://schemas.openxmlformats.org/officeDocument/2006/extended-properties" xmlns:vt="http://schemas.openxmlformats.org/officeDocument/2006/docPropsVTypes">
  <TotalTime>5031</TotalTime>
  <Words>759</Words>
  <Application>Microsoft Macintosh PowerPoint</Application>
  <PresentationFormat>Grand écran</PresentationFormat>
  <Paragraphs>149</Paragraphs>
  <Slides>32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Courier New</vt:lpstr>
      <vt:lpstr>Symbol</vt:lpstr>
      <vt:lpstr>Verdana</vt:lpstr>
      <vt:lpstr>Wingdings</vt:lpstr>
      <vt:lpstr>Atlas</vt:lpstr>
      <vt:lpstr>REDCap : Prestation d'installation, hébergement, maintenance et formation  par Anamorphik</vt:lpstr>
      <vt:lpstr>Notre expertise</vt:lpstr>
      <vt:lpstr>Les acteurs de la santé qui nous font déjà confiance</vt:lpstr>
      <vt:lpstr>Une galaxie de logiciels pour la recherche</vt:lpstr>
      <vt:lpstr>REDCap</vt:lpstr>
      <vt:lpstr>Création d’un projet</vt:lpstr>
      <vt:lpstr>Ajout des champs</vt:lpstr>
      <vt:lpstr>Logique de branchement</vt:lpstr>
      <vt:lpstr>Planning en fonction des groupes de traitements</vt:lpstr>
      <vt:lpstr>Droits des utilisateurs / rôles</vt:lpstr>
      <vt:lpstr>Monitoring / Contrôle qualité</vt:lpstr>
      <vt:lpstr>Rapport automatique</vt:lpstr>
      <vt:lpstr>Graphiques</vt:lpstr>
      <vt:lpstr>Export des données</vt:lpstr>
      <vt:lpstr>Les modules externes</vt:lpstr>
      <vt:lpstr>Les API</vt:lpstr>
      <vt:lpstr>Pourquoi externaliser l’hébergement de REDCap</vt:lpstr>
      <vt:lpstr>Les « difficultés » des équipes de recherche</vt:lpstr>
      <vt:lpstr>Prestations REDCap</vt:lpstr>
      <vt:lpstr>Licence REDCap</vt:lpstr>
      <vt:lpstr>Serveurs en France  Traditionnels ou certifiés HDS </vt:lpstr>
      <vt:lpstr>Présentation PowerPoint</vt:lpstr>
      <vt:lpstr>Installation initiale</vt:lpstr>
      <vt:lpstr>Prestation annuelle : Hébergement &amp; Infogérance</vt:lpstr>
      <vt:lpstr>Aide et conseils à l’administration de REDCap</vt:lpstr>
      <vt:lpstr>Aide et conseils à la création de projets</vt:lpstr>
      <vt:lpstr>Formation REDCap</vt:lpstr>
      <vt:lpstr>MERCI</vt:lpstr>
      <vt:lpstr>Installation initiale</vt:lpstr>
      <vt:lpstr>Prestation annuelle : Hébergement &amp; Infogérance</vt:lpstr>
      <vt:lpstr>Aide et conseils à l’administration / Création de projets </vt:lpstr>
      <vt:lpstr>Formation REDCap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Agence Web  &amp; mobile</dc:title>
  <dc:creator>Vincent Dhyèvre</dc:creator>
  <cp:lastModifiedBy>Stéphane Béchet</cp:lastModifiedBy>
  <cp:revision>24</cp:revision>
  <dcterms:created xsi:type="dcterms:W3CDTF">2020-11-19T14:47:20Z</dcterms:created>
  <dcterms:modified xsi:type="dcterms:W3CDTF">2024-06-21T09:02:59Z</dcterms:modified>
</cp:coreProperties>
</file>